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handoutMasterIdLst>
    <p:handoutMasterId r:id="rId107"/>
  </p:handoutMasterIdLst>
  <p:sldIdLst>
    <p:sldId id="256" r:id="rId2"/>
    <p:sldId id="612" r:id="rId3"/>
    <p:sldId id="996" r:id="rId4"/>
    <p:sldId id="997" r:id="rId5"/>
    <p:sldId id="972" r:id="rId6"/>
    <p:sldId id="785" r:id="rId7"/>
    <p:sldId id="994" r:id="rId8"/>
    <p:sldId id="992" r:id="rId9"/>
    <p:sldId id="651" r:id="rId10"/>
    <p:sldId id="816" r:id="rId11"/>
    <p:sldId id="984" r:id="rId12"/>
    <p:sldId id="985" r:id="rId13"/>
    <p:sldId id="749" r:id="rId14"/>
    <p:sldId id="815" r:id="rId15"/>
    <p:sldId id="817" r:id="rId16"/>
    <p:sldId id="793" r:id="rId17"/>
    <p:sldId id="514" r:id="rId18"/>
    <p:sldId id="515" r:id="rId19"/>
    <p:sldId id="974" r:id="rId20"/>
    <p:sldId id="975" r:id="rId21"/>
    <p:sldId id="976" r:id="rId22"/>
    <p:sldId id="977" r:id="rId23"/>
    <p:sldId id="978" r:id="rId24"/>
    <p:sldId id="980" r:id="rId25"/>
    <p:sldId id="981" r:id="rId26"/>
    <p:sldId id="638" r:id="rId27"/>
    <p:sldId id="775" r:id="rId28"/>
    <p:sldId id="722" r:id="rId29"/>
    <p:sldId id="644" r:id="rId30"/>
    <p:sldId id="721" r:id="rId31"/>
    <p:sldId id="724" r:id="rId32"/>
    <p:sldId id="784" r:id="rId33"/>
    <p:sldId id="723" r:id="rId34"/>
    <p:sldId id="791" r:id="rId35"/>
    <p:sldId id="792" r:id="rId36"/>
    <p:sldId id="637" r:id="rId37"/>
    <p:sldId id="642" r:id="rId38"/>
    <p:sldId id="643" r:id="rId39"/>
    <p:sldId id="648" r:id="rId40"/>
    <p:sldId id="649" r:id="rId41"/>
    <p:sldId id="995" r:id="rId42"/>
    <p:sldId id="986" r:id="rId43"/>
    <p:sldId id="991" r:id="rId44"/>
    <p:sldId id="771" r:id="rId45"/>
    <p:sldId id="772" r:id="rId46"/>
    <p:sldId id="773" r:id="rId47"/>
    <p:sldId id="667" r:id="rId48"/>
    <p:sldId id="668" r:id="rId49"/>
    <p:sldId id="729" r:id="rId50"/>
    <p:sldId id="712" r:id="rId51"/>
    <p:sldId id="713" r:id="rId52"/>
    <p:sldId id="717" r:id="rId53"/>
    <p:sldId id="720" r:id="rId54"/>
    <p:sldId id="726" r:id="rId55"/>
    <p:sldId id="727" r:id="rId56"/>
    <p:sldId id="745" r:id="rId57"/>
    <p:sldId id="654" r:id="rId58"/>
    <p:sldId id="752" r:id="rId59"/>
    <p:sldId id="657" r:id="rId60"/>
    <p:sldId id="711" r:id="rId61"/>
    <p:sldId id="619" r:id="rId62"/>
    <p:sldId id="641" r:id="rId63"/>
    <p:sldId id="999" r:id="rId64"/>
    <p:sldId id="982" r:id="rId65"/>
    <p:sldId id="983" r:id="rId66"/>
    <p:sldId id="653" r:id="rId67"/>
    <p:sldId id="658" r:id="rId68"/>
    <p:sldId id="652" r:id="rId69"/>
    <p:sldId id="837" r:id="rId70"/>
    <p:sldId id="540" r:id="rId71"/>
    <p:sldId id="838" r:id="rId72"/>
    <p:sldId id="993" r:id="rId73"/>
    <p:sldId id="903" r:id="rId74"/>
    <p:sldId id="904" r:id="rId75"/>
    <p:sldId id="911" r:id="rId76"/>
    <p:sldId id="912" r:id="rId77"/>
    <p:sldId id="910" r:id="rId78"/>
    <p:sldId id="614" r:id="rId79"/>
    <p:sldId id="615" r:id="rId80"/>
    <p:sldId id="948" r:id="rId81"/>
    <p:sldId id="953" r:id="rId82"/>
    <p:sldId id="950" r:id="rId83"/>
    <p:sldId id="947" r:id="rId84"/>
    <p:sldId id="954" r:id="rId85"/>
    <p:sldId id="616" r:id="rId86"/>
    <p:sldId id="960" r:id="rId87"/>
    <p:sldId id="961" r:id="rId88"/>
    <p:sldId id="990" r:id="rId89"/>
    <p:sldId id="287" r:id="rId90"/>
    <p:sldId id="283" r:id="rId91"/>
    <p:sldId id="308" r:id="rId92"/>
    <p:sldId id="989" r:id="rId93"/>
    <p:sldId id="795" r:id="rId94"/>
    <p:sldId id="796" r:id="rId95"/>
    <p:sldId id="794" r:id="rId96"/>
    <p:sldId id="797" r:id="rId97"/>
    <p:sldId id="799" r:id="rId98"/>
    <p:sldId id="800" r:id="rId99"/>
    <p:sldId id="801" r:id="rId100"/>
    <p:sldId id="307" r:id="rId101"/>
    <p:sldId id="802" r:id="rId102"/>
    <p:sldId id="608" r:id="rId103"/>
    <p:sldId id="626" r:id="rId104"/>
    <p:sldId id="998"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1A]" id="{7588B8BA-9734-6E4B-B232-D5B6A55DDE64}">
          <p14:sldIdLst>
            <p14:sldId id="256"/>
          </p14:sldIdLst>
        </p14:section>
        <p14:section name="Computer Vision and other Applications" id="{0ABA13B4-1E75-B649-BD78-25AC430524BC}">
          <p14:sldIdLst>
            <p14:sldId id="612"/>
            <p14:sldId id="996"/>
            <p14:sldId id="997"/>
            <p14:sldId id="972"/>
            <p14:sldId id="785"/>
            <p14:sldId id="994"/>
          </p14:sldIdLst>
        </p14:section>
        <p14:section name="Preparing and Scaling Data" id="{AAC628A0-BCBB-2840-AD09-DE45D3ED9AC8}">
          <p14:sldIdLst>
            <p14:sldId id="992"/>
            <p14:sldId id="651"/>
            <p14:sldId id="816"/>
            <p14:sldId id="984"/>
            <p14:sldId id="985"/>
            <p14:sldId id="749"/>
            <p14:sldId id="815"/>
            <p14:sldId id="817"/>
          </p14:sldIdLst>
        </p14:section>
        <p14:section name="Testing and Validation" id="{CB792D41-E30F-BA44-BD45-37CD3E4CD7C4}">
          <p14:sldIdLst>
            <p14:sldId id="793"/>
            <p14:sldId id="514"/>
            <p14:sldId id="515"/>
            <p14:sldId id="974"/>
            <p14:sldId id="975"/>
            <p14:sldId id="976"/>
            <p14:sldId id="977"/>
            <p14:sldId id="978"/>
            <p14:sldId id="980"/>
            <p14:sldId id="981"/>
            <p14:sldId id="638"/>
            <p14:sldId id="775"/>
            <p14:sldId id="722"/>
            <p14:sldId id="644"/>
            <p14:sldId id="721"/>
            <p14:sldId id="724"/>
            <p14:sldId id="784"/>
            <p14:sldId id="723"/>
            <p14:sldId id="791"/>
            <p14:sldId id="792"/>
            <p14:sldId id="637"/>
            <p14:sldId id="642"/>
            <p14:sldId id="643"/>
            <p14:sldId id="648"/>
            <p14:sldId id="649"/>
            <p14:sldId id="995"/>
            <p14:sldId id="986"/>
          </p14:sldIdLst>
        </p14:section>
        <p14:section name="Validation Pitfalls" id="{47E115FD-E6A7-C544-A32A-BFCDE3D6CDAA}">
          <p14:sldIdLst>
            <p14:sldId id="991"/>
            <p14:sldId id="771"/>
            <p14:sldId id="772"/>
            <p14:sldId id="773"/>
            <p14:sldId id="667"/>
            <p14:sldId id="668"/>
            <p14:sldId id="729"/>
            <p14:sldId id="712"/>
            <p14:sldId id="713"/>
            <p14:sldId id="717"/>
            <p14:sldId id="720"/>
            <p14:sldId id="726"/>
            <p14:sldId id="727"/>
            <p14:sldId id="745"/>
            <p14:sldId id="654"/>
            <p14:sldId id="752"/>
            <p14:sldId id="657"/>
          </p14:sldIdLst>
        </p14:section>
        <p14:section name="Production Concerns" id="{44E07088-4E47-D444-A9EF-CAD812D30619}">
          <p14:sldIdLst>
            <p14:sldId id="711"/>
            <p14:sldId id="619"/>
            <p14:sldId id="641"/>
            <p14:sldId id="999"/>
            <p14:sldId id="982"/>
            <p14:sldId id="983"/>
            <p14:sldId id="653"/>
            <p14:sldId id="658"/>
            <p14:sldId id="652"/>
            <p14:sldId id="837"/>
            <p14:sldId id="540"/>
            <p14:sldId id="838"/>
          </p14:sldIdLst>
        </p14:section>
        <p14:section name="DL in Larger Systems" id="{9F74206C-A6DD-1849-8357-2883E4E55263}">
          <p14:sldIdLst>
            <p14:sldId id="993"/>
            <p14:sldId id="903"/>
            <p14:sldId id="904"/>
            <p14:sldId id="911"/>
            <p14:sldId id="912"/>
            <p14:sldId id="910"/>
            <p14:sldId id="614"/>
            <p14:sldId id="615"/>
            <p14:sldId id="948"/>
            <p14:sldId id="953"/>
            <p14:sldId id="950"/>
            <p14:sldId id="947"/>
            <p14:sldId id="954"/>
            <p14:sldId id="616"/>
            <p14:sldId id="960"/>
            <p14:sldId id="961"/>
          </p14:sldIdLst>
        </p14:section>
        <p14:section name="Uber Tempe Incident" id="{AFF3D811-2431-4749-AF20-42D1C78B066E}">
          <p14:sldIdLst>
            <p14:sldId id="990"/>
            <p14:sldId id="287"/>
            <p14:sldId id="283"/>
            <p14:sldId id="308"/>
            <p14:sldId id="989"/>
            <p14:sldId id="795"/>
            <p14:sldId id="796"/>
            <p14:sldId id="794"/>
            <p14:sldId id="797"/>
            <p14:sldId id="799"/>
            <p14:sldId id="800"/>
            <p14:sldId id="801"/>
            <p14:sldId id="307"/>
            <p14:sldId id="802"/>
            <p14:sldId id="608"/>
            <p14:sldId id="626"/>
            <p14:sldId id="9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0B050"/>
    <a:srgbClr val="97FFFF"/>
    <a:srgbClr val="1A1A1A"/>
    <a:srgbClr val="8B3A62"/>
    <a:srgbClr val="F7F7F7"/>
    <a:srgbClr val="7A378B"/>
    <a:srgbClr val="EE7942"/>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64" autoAdjust="0"/>
    <p:restoredTop sz="82183" autoAdjust="0"/>
  </p:normalViewPr>
  <p:slideViewPr>
    <p:cSldViewPr snapToGrid="0">
      <p:cViewPr varScale="1">
        <p:scale>
          <a:sx n="100" d="100"/>
          <a:sy n="100" d="100"/>
        </p:scale>
        <p:origin x="1064" y="168"/>
      </p:cViewPr>
      <p:guideLst>
        <p:guide orient="horz" pos="2160"/>
        <p:guide pos="3840"/>
      </p:guideLst>
    </p:cSldViewPr>
  </p:slideViewPr>
  <p:outlineViewPr>
    <p:cViewPr>
      <p:scale>
        <a:sx n="33" d="100"/>
        <a:sy n="33" d="100"/>
      </p:scale>
      <p:origin x="0" y="-3368"/>
    </p:cViewPr>
  </p:outlineViewPr>
  <p:notesTextViewPr>
    <p:cViewPr>
      <p:scale>
        <a:sx n="100" d="100"/>
        <a:sy n="100" d="100"/>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12/12/22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43</a:t>
            </a:fld>
            <a:endParaRPr lang="en-US"/>
          </a:p>
        </p:txBody>
      </p:sp>
    </p:spTree>
    <p:extLst>
      <p:ext uri="{BB962C8B-B14F-4D97-AF65-F5344CB8AC3E}">
        <p14:creationId xmlns:p14="http://schemas.microsoft.com/office/powerpoint/2010/main" val="2893976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47</a:t>
            </a:fld>
            <a:endParaRPr lang="en-US"/>
          </a:p>
        </p:txBody>
      </p:sp>
    </p:spTree>
    <p:extLst>
      <p:ext uri="{BB962C8B-B14F-4D97-AF65-F5344CB8AC3E}">
        <p14:creationId xmlns:p14="http://schemas.microsoft.com/office/powerpoint/2010/main" val="221216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48</a:t>
            </a:fld>
            <a:endParaRPr lang="en-US"/>
          </a:p>
        </p:txBody>
      </p:sp>
    </p:spTree>
    <p:extLst>
      <p:ext uri="{BB962C8B-B14F-4D97-AF65-F5344CB8AC3E}">
        <p14:creationId xmlns:p14="http://schemas.microsoft.com/office/powerpoint/2010/main" val="4287797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49</a:t>
            </a:fld>
            <a:endParaRPr lang="en-US"/>
          </a:p>
        </p:txBody>
      </p:sp>
    </p:spTree>
    <p:extLst>
      <p:ext uri="{BB962C8B-B14F-4D97-AF65-F5344CB8AC3E}">
        <p14:creationId xmlns:p14="http://schemas.microsoft.com/office/powerpoint/2010/main" val="949185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53</a:t>
            </a:fld>
            <a:endParaRPr lang="en-US"/>
          </a:p>
        </p:txBody>
      </p:sp>
    </p:spTree>
    <p:extLst>
      <p:ext uri="{BB962C8B-B14F-4D97-AF65-F5344CB8AC3E}">
        <p14:creationId xmlns:p14="http://schemas.microsoft.com/office/powerpoint/2010/main" val="2565182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54</a:t>
            </a:fld>
            <a:endParaRPr lang="en-US"/>
          </a:p>
        </p:txBody>
      </p:sp>
    </p:spTree>
    <p:extLst>
      <p:ext uri="{BB962C8B-B14F-4D97-AF65-F5344CB8AC3E}">
        <p14:creationId xmlns:p14="http://schemas.microsoft.com/office/powerpoint/2010/main" val="1377332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55</a:t>
            </a:fld>
            <a:endParaRPr lang="en-US"/>
          </a:p>
        </p:txBody>
      </p:sp>
    </p:spTree>
    <p:extLst>
      <p:ext uri="{BB962C8B-B14F-4D97-AF65-F5344CB8AC3E}">
        <p14:creationId xmlns:p14="http://schemas.microsoft.com/office/powerpoint/2010/main" val="63466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57</a:t>
            </a:fld>
            <a:endParaRPr lang="en-US"/>
          </a:p>
        </p:txBody>
      </p:sp>
    </p:spTree>
    <p:extLst>
      <p:ext uri="{BB962C8B-B14F-4D97-AF65-F5344CB8AC3E}">
        <p14:creationId xmlns:p14="http://schemas.microsoft.com/office/powerpoint/2010/main" val="4009150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58</a:t>
            </a:fld>
            <a:endParaRPr lang="en-US"/>
          </a:p>
        </p:txBody>
      </p:sp>
    </p:spTree>
    <p:extLst>
      <p:ext uri="{BB962C8B-B14F-4D97-AF65-F5344CB8AC3E}">
        <p14:creationId xmlns:p14="http://schemas.microsoft.com/office/powerpoint/2010/main" val="1873559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59</a:t>
            </a:fld>
            <a:endParaRPr lang="en-US"/>
          </a:p>
        </p:txBody>
      </p:sp>
    </p:spTree>
    <p:extLst>
      <p:ext uri="{BB962C8B-B14F-4D97-AF65-F5344CB8AC3E}">
        <p14:creationId xmlns:p14="http://schemas.microsoft.com/office/powerpoint/2010/main" val="692690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307283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61</a:t>
            </a:fld>
            <a:endParaRPr lang="en-US"/>
          </a:p>
        </p:txBody>
      </p:sp>
    </p:spTree>
    <p:extLst>
      <p:ext uri="{BB962C8B-B14F-4D97-AF65-F5344CB8AC3E}">
        <p14:creationId xmlns:p14="http://schemas.microsoft.com/office/powerpoint/2010/main" val="4249880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64</a:t>
            </a:fld>
            <a:endParaRPr lang="en-US"/>
          </a:p>
        </p:txBody>
      </p:sp>
    </p:spTree>
    <p:extLst>
      <p:ext uri="{BB962C8B-B14F-4D97-AF65-F5344CB8AC3E}">
        <p14:creationId xmlns:p14="http://schemas.microsoft.com/office/powerpoint/2010/main" val="4216325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68</a:t>
            </a:fld>
            <a:endParaRPr lang="en-US"/>
          </a:p>
        </p:txBody>
      </p:sp>
    </p:spTree>
    <p:extLst>
      <p:ext uri="{BB962C8B-B14F-4D97-AF65-F5344CB8AC3E}">
        <p14:creationId xmlns:p14="http://schemas.microsoft.com/office/powerpoint/2010/main" val="4184106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2188937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79</a:t>
            </a:fld>
            <a:endParaRPr lang="en-US"/>
          </a:p>
        </p:txBody>
      </p:sp>
    </p:spTree>
    <p:extLst>
      <p:ext uri="{BB962C8B-B14F-4D97-AF65-F5344CB8AC3E}">
        <p14:creationId xmlns:p14="http://schemas.microsoft.com/office/powerpoint/2010/main" val="346327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85</a:t>
            </a:fld>
            <a:endParaRPr lang="en-US"/>
          </a:p>
        </p:txBody>
      </p:sp>
    </p:spTree>
    <p:extLst>
      <p:ext uri="{BB962C8B-B14F-4D97-AF65-F5344CB8AC3E}">
        <p14:creationId xmlns:p14="http://schemas.microsoft.com/office/powerpoint/2010/main" val="461193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88</a:t>
            </a:fld>
            <a:endParaRPr lang="en-US"/>
          </a:p>
        </p:txBody>
      </p:sp>
    </p:spTree>
    <p:extLst>
      <p:ext uri="{BB962C8B-B14F-4D97-AF65-F5344CB8AC3E}">
        <p14:creationId xmlns:p14="http://schemas.microsoft.com/office/powerpoint/2010/main" val="3180785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102</a:t>
            </a:fld>
            <a:endParaRPr lang="en-US"/>
          </a:p>
        </p:txBody>
      </p:sp>
    </p:spTree>
    <p:extLst>
      <p:ext uri="{BB962C8B-B14F-4D97-AF65-F5344CB8AC3E}">
        <p14:creationId xmlns:p14="http://schemas.microsoft.com/office/powerpoint/2010/main" val="348008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249826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30</a:t>
            </a:fld>
            <a:endParaRPr lang="en-US"/>
          </a:p>
        </p:txBody>
      </p:sp>
    </p:spTree>
    <p:extLst>
      <p:ext uri="{BB962C8B-B14F-4D97-AF65-F5344CB8AC3E}">
        <p14:creationId xmlns:p14="http://schemas.microsoft.com/office/powerpoint/2010/main" val="1486239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31</a:t>
            </a:fld>
            <a:endParaRPr lang="en-US"/>
          </a:p>
        </p:txBody>
      </p:sp>
    </p:spTree>
    <p:extLst>
      <p:ext uri="{BB962C8B-B14F-4D97-AF65-F5344CB8AC3E}">
        <p14:creationId xmlns:p14="http://schemas.microsoft.com/office/powerpoint/2010/main" val="205937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36</a:t>
            </a:fld>
            <a:endParaRPr lang="en-US"/>
          </a:p>
        </p:txBody>
      </p:sp>
    </p:spTree>
    <p:extLst>
      <p:ext uri="{BB962C8B-B14F-4D97-AF65-F5344CB8AC3E}">
        <p14:creationId xmlns:p14="http://schemas.microsoft.com/office/powerpoint/2010/main" val="2348501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39</a:t>
            </a:fld>
            <a:endParaRPr lang="en-US"/>
          </a:p>
        </p:txBody>
      </p:sp>
    </p:spTree>
    <p:extLst>
      <p:ext uri="{BB962C8B-B14F-4D97-AF65-F5344CB8AC3E}">
        <p14:creationId xmlns:p14="http://schemas.microsoft.com/office/powerpoint/2010/main" val="463200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40</a:t>
            </a:fld>
            <a:endParaRPr lang="en-US"/>
          </a:p>
        </p:txBody>
      </p:sp>
    </p:spTree>
    <p:extLst>
      <p:ext uri="{BB962C8B-B14F-4D97-AF65-F5344CB8AC3E}">
        <p14:creationId xmlns:p14="http://schemas.microsoft.com/office/powerpoint/2010/main" val="616869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42</a:t>
            </a:fld>
            <a:endParaRPr lang="en-US"/>
          </a:p>
        </p:txBody>
      </p:sp>
    </p:spTree>
    <p:extLst>
      <p:ext uri="{BB962C8B-B14F-4D97-AF65-F5344CB8AC3E}">
        <p14:creationId xmlns:p14="http://schemas.microsoft.com/office/powerpoint/2010/main" val="285153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77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1084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841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5122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
        <p:nvSpPr>
          <p:cNvPr id="7" name="Rectangle 6"/>
          <p:cNvSpPr/>
          <p:nvPr/>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4566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8273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8873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12/12/22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80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46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7375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3238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74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092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12/12/22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jpg"/></Relationships>
</file>

<file path=ppt/slides/_rels/slide104.xml.rels><?xml version="1.0" encoding="UTF-8" standalone="yes"?>
<Relationships xmlns="http://schemas.openxmlformats.org/package/2006/relationships"><Relationship Id="rId3" Type="http://schemas.openxmlformats.org/officeDocument/2006/relationships/hyperlink" Target="https://www.youtube.com/watch?v=aircAruvnKk&amp;list=PLZHQObOWTQDNU6R1_67000Dx_ZCJB-3pi" TargetMode="External"/><Relationship Id="rId2" Type="http://schemas.openxmlformats.org/officeDocument/2006/relationships/hyperlink" Target="https://www.youtube.com/watch?v=KuXjwB4LzS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geogebra.org/calculator/xujf9z9y"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e5xKayCBOeU" TargetMode="External"/><Relationship Id="rId2" Type="http://schemas.openxmlformats.org/officeDocument/2006/relationships/hyperlink" Target="http://colah.github.io/posts/2014-03-NN-Manifolds-Topolog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katacoda.com/orm-thomas-nield/courses/oreilly-deep-learning-beginners/02-train-test-split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23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creativecommons.org/licenses/by/3.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ml4a.github.io/ml4a/looking_inside_neural_net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5.emf"/></Relationships>
</file>

<file path=ppt/slides/_rels/slide5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5.emf"/></Relationships>
</file>

<file path=ppt/slides/_rels/slide5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5.emf"/></Relationships>
</file>

<file path=ppt/slides/_rels/slide56.xml.rels><?xml version="1.0" encoding="UTF-8" standalone="yes"?>
<Relationships xmlns="http://schemas.openxmlformats.org/package/2006/relationships"><Relationship Id="rId2" Type="http://schemas.openxmlformats.org/officeDocument/2006/relationships/hyperlink" Target="https://www.pbs.org/wgbh/nova/video/what-is-a-p-valu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methodspace.com/primer-p-hack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goodreads.com/work/quotes/58802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www.theguardian.com/technology/2017/jul/01/volvo-admits-its-self-driving-cars-are-confused-by-kangaroo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6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www.autonocast.com/blog/2020/3/27/181-stefan-seltz-axmacher-on-the-end-of-starsky-and-the-future-of-autonomy" TargetMode="External"/><Relationship Id="rId4" Type="http://schemas.openxmlformats.org/officeDocument/2006/relationships/hyperlink" Target="https://medium.com/starsky-robotics-blog/the-end-of-starsky-robotics-acb8a6a8a5f5"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medium.com/starsky-robotics-blog/the-end-of-starsky-robotics-acb8a6a8a5f5"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www.autonocast.com/blog/2020/3/27/181-stefan-seltz-axmacher-on-the-end-of-starsky-and-the-future-of-autonomy"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katacoda.com/orm-thomas-nield/courses/oreilly-deep-learning-beginners/05-computer-vision-basic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nytimes.com/2019/08/16/technology/ai-humans.html" TargetMode="Externa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hyperlink" Target="https://www.google.com/recaptcha/intro/v3.html" TargetMode="Externa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theverge.com/2019/12/19/21029605/artificial-intelligence-ai-progress-measurement-benchmarks-interview-francois-chollet-google"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hyperlink" Target="https://dms.ntsb.gov/public/62500-62999/62978/629713.pdf" TargetMode="External"/><Relationship Id="rId5" Type="http://schemas.openxmlformats.org/officeDocument/2006/relationships/image" Target="../media/image57.sv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www.janes.com/defence-news/news-detail/heron-systems-ai-defeats-human-pilot-in-us-darpa-alphadogfight-trials"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2.xml"/><Relationship Id="rId1" Type="http://schemas.openxmlformats.org/officeDocument/2006/relationships/video" Target="https://www.youtube.com/embed/IOJhgC1ksNU?feature=oembed" TargetMode="External"/><Relationship Id="rId4" Type="http://schemas.openxmlformats.org/officeDocument/2006/relationships/hyperlink" Target="https://youtu.be/IOJhgC1ksNU"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towardsdatascience.com/ai-research-and-the-video-game-fetish-71cb62ffd6b3"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www.theverge.com/2019/12/19/21029605/artificial-intelligence-ai-progress-measurement-benchmarks-interview-francois-chollet-google"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theverge.com/2019/12/19/21029605/artificial-intelligence-ai-progress-measurement-benchmarks-interview-francois-chollet-google" TargetMode="External"/><Relationship Id="rId1" Type="http://schemas.openxmlformats.org/officeDocument/2006/relationships/slideLayout" Target="../slideLayouts/slideLayout2.xml"/><Relationship Id="rId4" Type="http://schemas.openxmlformats.org/officeDocument/2006/relationships/hyperlink" Target="https://www.vox.com/future-perfect/2019/9/20/20872672/ai-learn-play-hide-and-seek"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1drv.ms/b/s!AoxKpPBUQ5LnltoUnQExu3QDb-ihkg?e=cNV79a" TargetMode="External"/><Relationship Id="rId2" Type="http://schemas.openxmlformats.org/officeDocument/2006/relationships/hyperlink" Target="https://www.ntsb.gov/investigations/AccidentReports/Reports/HAR1903.pdf"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7.svg"/><Relationship Id="rId7" Type="http://schemas.openxmlformats.org/officeDocument/2006/relationships/image" Target="../media/image55.svg"/><Relationship Id="rId2" Type="http://schemas.openxmlformats.org/officeDocument/2006/relationships/image" Target="../media/image56.png"/><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71.svg"/><Relationship Id="rId4" Type="http://schemas.openxmlformats.org/officeDocument/2006/relationships/image" Target="../media/image70.png"/></Relationships>
</file>

<file path=ppt/slides/_rels/slide9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71.svg"/><Relationship Id="rId7" Type="http://schemas.openxmlformats.org/officeDocument/2006/relationships/image" Target="../media/image56.pn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72.png"/><Relationship Id="rId5" Type="http://schemas.openxmlformats.org/officeDocument/2006/relationships/image" Target="../media/image55.svg"/><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Deep Learning for Beginners</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From Basics to Production with NumPy and TensorFlow</a:t>
            </a: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49FC-9978-42FF-9438-E3A294DED10D}"/>
              </a:ext>
            </a:extLst>
          </p:cNvPr>
          <p:cNvSpPr>
            <a:spLocks noGrp="1"/>
          </p:cNvSpPr>
          <p:nvPr>
            <p:ph type="title"/>
          </p:nvPr>
        </p:nvSpPr>
        <p:spPr/>
        <p:txBody>
          <a:bodyPr/>
          <a:lstStyle/>
          <a:p>
            <a:r>
              <a:rPr lang="en-US" dirty="0"/>
              <a:t>Converting to Numbers</a:t>
            </a:r>
          </a:p>
        </p:txBody>
      </p:sp>
      <p:sp>
        <p:nvSpPr>
          <p:cNvPr id="3" name="Content Placeholder 2">
            <a:extLst>
              <a:ext uri="{FF2B5EF4-FFF2-40B4-BE49-F238E27FC236}">
                <a16:creationId xmlns:a16="http://schemas.microsoft.com/office/drawing/2014/main" id="{3F788ABE-6628-4E61-B211-DD827E0966EB}"/>
              </a:ext>
            </a:extLst>
          </p:cNvPr>
          <p:cNvSpPr>
            <a:spLocks noGrp="1"/>
          </p:cNvSpPr>
          <p:nvPr>
            <p:ph sz="quarter" idx="10"/>
          </p:nvPr>
        </p:nvSpPr>
        <p:spPr>
          <a:xfrm>
            <a:off x="539495" y="1435607"/>
            <a:ext cx="6858831" cy="4830385"/>
          </a:xfrm>
        </p:spPr>
        <p:txBody>
          <a:bodyPr>
            <a:normAutofit/>
          </a:bodyPr>
          <a:lstStyle/>
          <a:p>
            <a:r>
              <a:rPr lang="en-US" b="1" dirty="0"/>
              <a:t>Machine learning algorithms only work with numbers, so any non-numeric data types like dates and strings must be converted to floating point decimals or integers. </a:t>
            </a:r>
          </a:p>
          <a:p>
            <a:r>
              <a:rPr lang="en-US" i="1" dirty="0"/>
              <a:t>Binary variables: </a:t>
            </a:r>
            <a:r>
              <a:rPr lang="en-US" dirty="0"/>
              <a:t>true/false = 1/0</a:t>
            </a:r>
          </a:p>
          <a:p>
            <a:r>
              <a:rPr lang="en-US" i="1" dirty="0"/>
              <a:t>Category variables: </a:t>
            </a:r>
            <a:r>
              <a:rPr lang="en-US" dirty="0"/>
              <a:t>dog/cat/bird = 0/1/2</a:t>
            </a:r>
            <a:endParaRPr lang="en-US" b="1" dirty="0"/>
          </a:p>
          <a:p>
            <a:r>
              <a:rPr lang="en-US" i="1" dirty="0"/>
              <a:t>String variables: </a:t>
            </a:r>
            <a:r>
              <a:rPr lang="en-US" dirty="0"/>
              <a:t>apply categories, assign integer tokens, Word2vec</a:t>
            </a:r>
          </a:p>
          <a:p>
            <a:r>
              <a:rPr lang="en-US" b="1" dirty="0"/>
              <a:t>To the right, we see the “species” column for an iris dataset turned into numerical categories. </a:t>
            </a:r>
          </a:p>
          <a:p>
            <a:endParaRPr lang="en-US" b="1" dirty="0"/>
          </a:p>
        </p:txBody>
      </p:sp>
      <p:sp>
        <p:nvSpPr>
          <p:cNvPr id="4" name="Rectangle 1">
            <a:extLst>
              <a:ext uri="{FF2B5EF4-FFF2-40B4-BE49-F238E27FC236}">
                <a16:creationId xmlns:a16="http://schemas.microsoft.com/office/drawing/2014/main" id="{0BC7A842-1844-4CB0-B3A6-F4A341F92E81}"/>
              </a:ext>
            </a:extLst>
          </p:cNvPr>
          <p:cNvSpPr>
            <a:spLocks noChangeArrowheads="1"/>
          </p:cNvSpPr>
          <p:nvPr/>
        </p:nvSpPr>
        <p:spPr bwMode="auto">
          <a:xfrm>
            <a:off x="7398326" y="1740217"/>
            <a:ext cx="3807619"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sklearn.preprocessing</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LabelEncoder</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df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'https://bit.ly/39RbG1D'</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delimiter</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1" u="none" strike="noStrike" cap="none" normalizeH="0" baseline="0" dirty="0" err="1">
                <a:ln>
                  <a:noFill/>
                </a:ln>
                <a:solidFill>
                  <a:srgbClr val="808080"/>
                </a:solidFill>
                <a:effectLst/>
                <a:latin typeface="JetBrains Mono"/>
              </a:rPr>
              <a:t>LabelEncoder</a:t>
            </a:r>
            <a:r>
              <a:rPr kumimoji="0" lang="en-US" altLang="en-US" sz="900" b="0" i="1" u="none" strike="noStrike" cap="none" normalizeH="0" baseline="0" dirty="0">
                <a:ln>
                  <a:noFill/>
                </a:ln>
                <a:solidFill>
                  <a:srgbClr val="808080"/>
                </a:solidFill>
                <a:effectLst/>
                <a:latin typeface="JetBrains Mono"/>
              </a:rPr>
              <a:t> will turn categorical labels into integers</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LE = </a:t>
            </a:r>
            <a:r>
              <a:rPr kumimoji="0" lang="en-US" altLang="en-US" sz="900" b="0" i="0" u="none" strike="noStrike" cap="none" normalizeH="0" baseline="0" dirty="0" err="1">
                <a:ln>
                  <a:noFill/>
                </a:ln>
                <a:solidFill>
                  <a:srgbClr val="000000"/>
                </a:solidFill>
                <a:effectLst/>
                <a:latin typeface="JetBrains Mono"/>
              </a:rPr>
              <a:t>LabelEncoder</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df[</a:t>
            </a:r>
            <a:r>
              <a:rPr kumimoji="0" lang="en-US" altLang="en-US" sz="900" b="1" i="0" u="none" strike="noStrike" cap="none" normalizeH="0" baseline="0" dirty="0">
                <a:ln>
                  <a:noFill/>
                </a:ln>
                <a:solidFill>
                  <a:srgbClr val="008080"/>
                </a:solidFill>
                <a:effectLst/>
                <a:latin typeface="JetBrains Mono"/>
              </a:rPr>
              <a:t>'species'</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LE.fit_transform</a:t>
            </a:r>
            <a:r>
              <a:rPr kumimoji="0" lang="en-US" altLang="en-US" sz="900" b="0" i="0" u="none" strike="noStrike" cap="none" normalizeH="0" baseline="0" dirty="0">
                <a:ln>
                  <a:noFill/>
                </a:ln>
                <a:solidFill>
                  <a:srgbClr val="000000"/>
                </a:solidFill>
                <a:effectLst/>
                <a:latin typeface="JetBrains Mono"/>
              </a:rPr>
              <a:t>(df[</a:t>
            </a:r>
            <a:r>
              <a:rPr kumimoji="0" lang="en-US" altLang="en-US" sz="900" b="1" i="0" u="none" strike="noStrike" cap="none" normalizeH="0" baseline="0" dirty="0">
                <a:ln>
                  <a:noFill/>
                </a:ln>
                <a:solidFill>
                  <a:srgbClr val="008080"/>
                </a:solidFill>
                <a:effectLst/>
                <a:latin typeface="JetBrains Mono"/>
              </a:rPr>
              <a:t>'species'</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(df)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1" name="Straight Arrow Connector 10">
            <a:extLst>
              <a:ext uri="{FF2B5EF4-FFF2-40B4-BE49-F238E27FC236}">
                <a16:creationId xmlns:a16="http://schemas.microsoft.com/office/drawing/2014/main" id="{9A9F33E2-3492-4024-9BBC-DCF13867C182}"/>
              </a:ext>
            </a:extLst>
          </p:cNvPr>
          <p:cNvCxnSpPr>
            <a:cxnSpLocks/>
          </p:cNvCxnSpPr>
          <p:nvPr/>
        </p:nvCxnSpPr>
        <p:spPr>
          <a:xfrm>
            <a:off x="11140909" y="4566718"/>
            <a:ext cx="209574" cy="59349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5FF7F7F-B702-4EA2-BB3B-76A27B300054}"/>
              </a:ext>
            </a:extLst>
          </p:cNvPr>
          <p:cNvPicPr>
            <a:picLocks noChangeAspect="1"/>
          </p:cNvPicPr>
          <p:nvPr/>
        </p:nvPicPr>
        <p:blipFill>
          <a:blip r:embed="rId2"/>
          <a:stretch>
            <a:fillRect/>
          </a:stretch>
        </p:blipFill>
        <p:spPr>
          <a:xfrm>
            <a:off x="7772399" y="5258275"/>
            <a:ext cx="3961107" cy="1007718"/>
          </a:xfrm>
          <a:prstGeom prst="rect">
            <a:avLst/>
          </a:prstGeom>
        </p:spPr>
      </p:pic>
      <p:pic>
        <p:nvPicPr>
          <p:cNvPr id="18" name="Picture 17">
            <a:extLst>
              <a:ext uri="{FF2B5EF4-FFF2-40B4-BE49-F238E27FC236}">
                <a16:creationId xmlns:a16="http://schemas.microsoft.com/office/drawing/2014/main" id="{C8E8A0F1-C8A1-44C5-B159-EC58380A2E32}"/>
              </a:ext>
            </a:extLst>
          </p:cNvPr>
          <p:cNvPicPr>
            <a:picLocks noChangeAspect="1"/>
          </p:cNvPicPr>
          <p:nvPr/>
        </p:nvPicPr>
        <p:blipFill>
          <a:blip r:embed="rId3"/>
          <a:stretch>
            <a:fillRect/>
          </a:stretch>
        </p:blipFill>
        <p:spPr>
          <a:xfrm>
            <a:off x="7398326" y="3542201"/>
            <a:ext cx="4058038" cy="979793"/>
          </a:xfrm>
          <a:prstGeom prst="rect">
            <a:avLst/>
          </a:prstGeom>
        </p:spPr>
      </p:pic>
      <p:sp>
        <p:nvSpPr>
          <p:cNvPr id="21" name="Rectangle 20">
            <a:extLst>
              <a:ext uri="{FF2B5EF4-FFF2-40B4-BE49-F238E27FC236}">
                <a16:creationId xmlns:a16="http://schemas.microsoft.com/office/drawing/2014/main" id="{DCD49157-D67C-43D2-BE52-2781D9741BDF}"/>
              </a:ext>
            </a:extLst>
          </p:cNvPr>
          <p:cNvSpPr/>
          <p:nvPr/>
        </p:nvSpPr>
        <p:spPr>
          <a:xfrm>
            <a:off x="10729913" y="3542201"/>
            <a:ext cx="726451" cy="9797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E320E0-7994-4D48-901C-31C592FDFCCC}"/>
              </a:ext>
            </a:extLst>
          </p:cNvPr>
          <p:cNvSpPr/>
          <p:nvPr/>
        </p:nvSpPr>
        <p:spPr>
          <a:xfrm>
            <a:off x="11140909" y="5231606"/>
            <a:ext cx="592597" cy="10558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0334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C7EB92-A9A2-49DD-81E2-254C500D3B1E}"/>
              </a:ext>
            </a:extLst>
          </p:cNvPr>
          <p:cNvSpPr>
            <a:spLocks noGrp="1"/>
          </p:cNvSpPr>
          <p:nvPr>
            <p:ph type="title"/>
          </p:nvPr>
        </p:nvSpPr>
        <p:spPr/>
        <p:txBody>
          <a:bodyPr>
            <a:normAutofit fontScale="90000"/>
          </a:bodyPr>
          <a:lstStyle/>
          <a:p>
            <a:r>
              <a:rPr lang="en-US" dirty="0"/>
              <a:t>What Caused the Hazard? (No Human Factors)</a:t>
            </a:r>
          </a:p>
        </p:txBody>
      </p:sp>
      <p:sp>
        <p:nvSpPr>
          <p:cNvPr id="8" name="Rectangle 7">
            <a:extLst>
              <a:ext uri="{FF2B5EF4-FFF2-40B4-BE49-F238E27FC236}">
                <a16:creationId xmlns:a16="http://schemas.microsoft.com/office/drawing/2014/main" id="{8BAEE31D-FAAE-42BC-925E-711CF310183B}"/>
              </a:ext>
            </a:extLst>
          </p:cNvPr>
          <p:cNvSpPr/>
          <p:nvPr/>
        </p:nvSpPr>
        <p:spPr>
          <a:xfrm>
            <a:off x="1205928" y="1773576"/>
            <a:ext cx="1731196" cy="83734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Pedestrian enters road by jaywalking instead of crosswalk</a:t>
            </a:r>
          </a:p>
        </p:txBody>
      </p:sp>
      <p:cxnSp>
        <p:nvCxnSpPr>
          <p:cNvPr id="13" name="Straight Arrow Connector 12">
            <a:extLst>
              <a:ext uri="{FF2B5EF4-FFF2-40B4-BE49-F238E27FC236}">
                <a16:creationId xmlns:a16="http://schemas.microsoft.com/office/drawing/2014/main" id="{F8FFAFFE-D2BD-43A0-A5DB-FE8588B10A5B}"/>
              </a:ext>
            </a:extLst>
          </p:cNvPr>
          <p:cNvCxnSpPr>
            <a:cxnSpLocks/>
            <a:stCxn id="8" idx="2"/>
            <a:endCxn id="49" idx="0"/>
          </p:cNvCxnSpPr>
          <p:nvPr/>
        </p:nvCxnSpPr>
        <p:spPr>
          <a:xfrm>
            <a:off x="2071526" y="2610919"/>
            <a:ext cx="0" cy="44789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E7EF5DAE-5162-4B28-962B-C444F8C5199D}"/>
              </a:ext>
            </a:extLst>
          </p:cNvPr>
          <p:cNvSpPr/>
          <p:nvPr/>
        </p:nvSpPr>
        <p:spPr>
          <a:xfrm>
            <a:off x="6752010" y="5572029"/>
            <a:ext cx="1731196" cy="8373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Vehicle fails to stop for pedestrian in timely manner</a:t>
            </a:r>
          </a:p>
        </p:txBody>
      </p:sp>
      <p:cxnSp>
        <p:nvCxnSpPr>
          <p:cNvPr id="45" name="Straight Arrow Connector 44">
            <a:extLst>
              <a:ext uri="{FF2B5EF4-FFF2-40B4-BE49-F238E27FC236}">
                <a16:creationId xmlns:a16="http://schemas.microsoft.com/office/drawing/2014/main" id="{66576A5D-5EC6-449C-82CA-C541990E6CE1}"/>
              </a:ext>
            </a:extLst>
          </p:cNvPr>
          <p:cNvCxnSpPr>
            <a:cxnSpLocks/>
            <a:endCxn id="36" idx="1"/>
          </p:cNvCxnSpPr>
          <p:nvPr/>
        </p:nvCxnSpPr>
        <p:spPr>
          <a:xfrm flipV="1">
            <a:off x="2937124" y="5990701"/>
            <a:ext cx="3814886" cy="57246"/>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E4F5301B-4099-435F-AF69-5ECBA2A6CCF1}"/>
              </a:ext>
            </a:extLst>
          </p:cNvPr>
          <p:cNvSpPr/>
          <p:nvPr/>
        </p:nvSpPr>
        <p:spPr>
          <a:xfrm>
            <a:off x="1205928" y="3058809"/>
            <a:ext cx="1731196" cy="837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ADS “sees” pedestrian but alternates classification between “vehicle,” “unknown object,” and “bicycle”</a:t>
            </a:r>
          </a:p>
        </p:txBody>
      </p:sp>
      <p:sp>
        <p:nvSpPr>
          <p:cNvPr id="52" name="TextBox 51">
            <a:extLst>
              <a:ext uri="{FF2B5EF4-FFF2-40B4-BE49-F238E27FC236}">
                <a16:creationId xmlns:a16="http://schemas.microsoft.com/office/drawing/2014/main" id="{7AD88420-2650-401A-B831-FC81AF16D109}"/>
              </a:ext>
            </a:extLst>
          </p:cNvPr>
          <p:cNvSpPr txBox="1"/>
          <p:nvPr/>
        </p:nvSpPr>
        <p:spPr>
          <a:xfrm>
            <a:off x="8426733" y="1437147"/>
            <a:ext cx="2776161" cy="914400"/>
          </a:xfrm>
          <a:prstGeom prst="rect">
            <a:avLst/>
          </a:prstGeom>
        </p:spPr>
        <p:txBody>
          <a:bodyPr vert="horz" wrap="none" lIns="91440" tIns="45720" rIns="91440" bIns="45720" rtlCol="0">
            <a:noAutofit/>
          </a:bodyPr>
          <a:lstStyle/>
          <a:p>
            <a:pPr marL="0" indent="0" algn="l">
              <a:lnSpc>
                <a:spcPts val="1800"/>
              </a:lnSpc>
              <a:spcAft>
                <a:spcPts val="600"/>
              </a:spcAft>
              <a:buNone/>
            </a:pPr>
            <a:r>
              <a:rPr lang="en-US" sz="1200" b="1" dirty="0">
                <a:solidFill>
                  <a:schemeClr val="accent2"/>
                </a:solidFill>
                <a:latin typeface="Segoe UI" panose="020B0502040204020203" pitchFamily="34" charset="0"/>
                <a:cs typeface="Segoe UI" panose="020B0502040204020203" pitchFamily="34" charset="0"/>
              </a:rPr>
              <a:t>Orange</a:t>
            </a:r>
            <a:r>
              <a:rPr lang="en-US" sz="1200" dirty="0">
                <a:solidFill>
                  <a:prstClr val="black">
                    <a:lumMod val="75000"/>
                    <a:lumOff val="25000"/>
                  </a:prstClr>
                </a:solidFill>
                <a:latin typeface="Segoe UI" panose="020B0502040204020203" pitchFamily="34" charset="0"/>
                <a:cs typeface="Segoe UI" panose="020B0502040204020203" pitchFamily="34" charset="0"/>
              </a:rPr>
              <a:t> – Initiating factor</a:t>
            </a:r>
          </a:p>
          <a:p>
            <a:pPr marL="0" indent="0" algn="l">
              <a:lnSpc>
                <a:spcPts val="1800"/>
              </a:lnSpc>
              <a:spcAft>
                <a:spcPts val="600"/>
              </a:spcAft>
              <a:buNone/>
            </a:pPr>
            <a:r>
              <a:rPr lang="en-US" sz="1200" b="1" dirty="0">
                <a:solidFill>
                  <a:srgbClr val="0070C0"/>
                </a:solidFill>
                <a:latin typeface="Segoe UI" panose="020B0502040204020203" pitchFamily="34" charset="0"/>
                <a:cs typeface="Segoe UI" panose="020B0502040204020203" pitchFamily="34" charset="0"/>
              </a:rPr>
              <a:t>Blue</a:t>
            </a:r>
            <a:r>
              <a:rPr lang="en-US" sz="1200" dirty="0">
                <a:solidFill>
                  <a:prstClr val="black">
                    <a:lumMod val="75000"/>
                    <a:lumOff val="25000"/>
                  </a:prstClr>
                </a:solidFill>
                <a:latin typeface="Segoe UI" panose="020B0502040204020203" pitchFamily="34" charset="0"/>
                <a:cs typeface="Segoe UI" panose="020B0502040204020203" pitchFamily="34" charset="0"/>
              </a:rPr>
              <a:t> – Propagated factor </a:t>
            </a:r>
          </a:p>
          <a:p>
            <a:pPr marL="0" indent="0" algn="l">
              <a:lnSpc>
                <a:spcPts val="1800"/>
              </a:lnSpc>
              <a:spcAft>
                <a:spcPts val="600"/>
              </a:spcAft>
              <a:buNone/>
            </a:pPr>
            <a:r>
              <a:rPr lang="en-US" sz="1200" b="1" dirty="0">
                <a:solidFill>
                  <a:srgbClr val="FF0000"/>
                </a:solidFill>
                <a:latin typeface="Segoe UI" panose="020B0502040204020203" pitchFamily="34" charset="0"/>
                <a:cs typeface="Segoe UI" panose="020B0502040204020203" pitchFamily="34" charset="0"/>
              </a:rPr>
              <a:t>Red</a:t>
            </a:r>
            <a:r>
              <a:rPr lang="en-US" sz="1200" dirty="0">
                <a:solidFill>
                  <a:prstClr val="black">
                    <a:lumMod val="75000"/>
                    <a:lumOff val="25000"/>
                  </a:prstClr>
                </a:solidFill>
                <a:latin typeface="Segoe UI" panose="020B0502040204020203" pitchFamily="34" charset="0"/>
                <a:cs typeface="Segoe UI" panose="020B0502040204020203" pitchFamily="34" charset="0"/>
              </a:rPr>
              <a:t> – Actuated hazard</a:t>
            </a:r>
          </a:p>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CD64978A-7AF0-4810-AFF6-94BC0A195594}"/>
              </a:ext>
            </a:extLst>
          </p:cNvPr>
          <p:cNvSpPr/>
          <p:nvPr/>
        </p:nvSpPr>
        <p:spPr>
          <a:xfrm>
            <a:off x="1205928" y="4344042"/>
            <a:ext cx="1731196" cy="837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Between classifications chronological context is lost and path predictions vary wildly</a:t>
            </a:r>
          </a:p>
        </p:txBody>
      </p:sp>
      <p:sp>
        <p:nvSpPr>
          <p:cNvPr id="30" name="Rectangle 29">
            <a:extLst>
              <a:ext uri="{FF2B5EF4-FFF2-40B4-BE49-F238E27FC236}">
                <a16:creationId xmlns:a16="http://schemas.microsoft.com/office/drawing/2014/main" id="{C5F8E79C-EDC2-4E66-9402-8CE38DDFDF51}"/>
              </a:ext>
            </a:extLst>
          </p:cNvPr>
          <p:cNvSpPr/>
          <p:nvPr/>
        </p:nvSpPr>
        <p:spPr>
          <a:xfrm>
            <a:off x="4100250" y="1835921"/>
            <a:ext cx="1731196" cy="83734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Classification logic is fuzzy, stochastic, and likelihood-based due to infinite number of possible inputs</a:t>
            </a:r>
          </a:p>
        </p:txBody>
      </p:sp>
      <p:sp>
        <p:nvSpPr>
          <p:cNvPr id="32" name="Rectangle 31">
            <a:extLst>
              <a:ext uri="{FF2B5EF4-FFF2-40B4-BE49-F238E27FC236}">
                <a16:creationId xmlns:a16="http://schemas.microsoft.com/office/drawing/2014/main" id="{67329CCC-37E3-4DE3-B280-3A6686A733DA}"/>
              </a:ext>
            </a:extLst>
          </p:cNvPr>
          <p:cNvSpPr/>
          <p:nvPr/>
        </p:nvSpPr>
        <p:spPr>
          <a:xfrm>
            <a:off x="4100250" y="2994161"/>
            <a:ext cx="1731196" cy="83734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Classification is done on contextual assumptions (e.g. “pedestrians only exist on crosswalks”)</a:t>
            </a:r>
          </a:p>
        </p:txBody>
      </p:sp>
      <p:cxnSp>
        <p:nvCxnSpPr>
          <p:cNvPr id="34" name="Straight Arrow Connector 33">
            <a:extLst>
              <a:ext uri="{FF2B5EF4-FFF2-40B4-BE49-F238E27FC236}">
                <a16:creationId xmlns:a16="http://schemas.microsoft.com/office/drawing/2014/main" id="{7A4E5C75-1E23-46AC-8631-3BA241A6A344}"/>
              </a:ext>
            </a:extLst>
          </p:cNvPr>
          <p:cNvCxnSpPr>
            <a:cxnSpLocks/>
            <a:stCxn id="30" idx="1"/>
          </p:cNvCxnSpPr>
          <p:nvPr/>
        </p:nvCxnSpPr>
        <p:spPr>
          <a:xfrm flipH="1">
            <a:off x="2937124" y="2254593"/>
            <a:ext cx="1163126" cy="1013184"/>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93ADE0C-E43F-4456-8233-49810A9AA6AA}"/>
              </a:ext>
            </a:extLst>
          </p:cNvPr>
          <p:cNvCxnSpPr>
            <a:cxnSpLocks/>
            <a:endCxn id="49" idx="3"/>
          </p:cNvCxnSpPr>
          <p:nvPr/>
        </p:nvCxnSpPr>
        <p:spPr>
          <a:xfrm flipH="1">
            <a:off x="2937124" y="3477480"/>
            <a:ext cx="1100919" cy="1"/>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BBB5754-0912-49D0-A20B-CE9E0C9FD233}"/>
              </a:ext>
            </a:extLst>
          </p:cNvPr>
          <p:cNvCxnSpPr>
            <a:cxnSpLocks/>
            <a:stCxn id="49" idx="2"/>
            <a:endCxn id="29" idx="0"/>
          </p:cNvCxnSpPr>
          <p:nvPr/>
        </p:nvCxnSpPr>
        <p:spPr>
          <a:xfrm>
            <a:off x="2071526" y="3896152"/>
            <a:ext cx="0" cy="44789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45DF843-2649-4A86-BBFC-4C4DFDBB3B74}"/>
              </a:ext>
            </a:extLst>
          </p:cNvPr>
          <p:cNvCxnSpPr>
            <a:cxnSpLocks/>
          </p:cNvCxnSpPr>
          <p:nvPr/>
        </p:nvCxnSpPr>
        <p:spPr>
          <a:xfrm>
            <a:off x="2071526" y="5186686"/>
            <a:ext cx="0" cy="44789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560492B7-F931-4447-A084-C4AE3DC879FB}"/>
              </a:ext>
            </a:extLst>
          </p:cNvPr>
          <p:cNvSpPr/>
          <p:nvPr/>
        </p:nvSpPr>
        <p:spPr>
          <a:xfrm>
            <a:off x="6752010" y="2796022"/>
            <a:ext cx="1731196" cy="83734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Emergency detection only provides 1.2 seconds of warning</a:t>
            </a:r>
          </a:p>
        </p:txBody>
      </p:sp>
      <p:sp>
        <p:nvSpPr>
          <p:cNvPr id="46" name="Rectangle 45">
            <a:extLst>
              <a:ext uri="{FF2B5EF4-FFF2-40B4-BE49-F238E27FC236}">
                <a16:creationId xmlns:a16="http://schemas.microsoft.com/office/drawing/2014/main" id="{B6C42C91-702D-47F9-AF67-E97E29D71B78}"/>
              </a:ext>
            </a:extLst>
          </p:cNvPr>
          <p:cNvSpPr/>
          <p:nvPr/>
        </p:nvSpPr>
        <p:spPr>
          <a:xfrm>
            <a:off x="6752010" y="4198039"/>
            <a:ext cx="1731196" cy="837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 second of response time is given to operator to respond</a:t>
            </a:r>
          </a:p>
        </p:txBody>
      </p:sp>
      <p:sp>
        <p:nvSpPr>
          <p:cNvPr id="51" name="Rectangle 50">
            <a:extLst>
              <a:ext uri="{FF2B5EF4-FFF2-40B4-BE49-F238E27FC236}">
                <a16:creationId xmlns:a16="http://schemas.microsoft.com/office/drawing/2014/main" id="{6AD58E8B-2205-4B94-8D1A-471792CD1BF7}"/>
              </a:ext>
            </a:extLst>
          </p:cNvPr>
          <p:cNvSpPr/>
          <p:nvPr/>
        </p:nvSpPr>
        <p:spPr>
          <a:xfrm>
            <a:off x="4100250" y="4301399"/>
            <a:ext cx="1731196" cy="83734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Lax safety features and logic</a:t>
            </a:r>
          </a:p>
        </p:txBody>
      </p:sp>
      <p:cxnSp>
        <p:nvCxnSpPr>
          <p:cNvPr id="55" name="Straight Arrow Connector 54">
            <a:extLst>
              <a:ext uri="{FF2B5EF4-FFF2-40B4-BE49-F238E27FC236}">
                <a16:creationId xmlns:a16="http://schemas.microsoft.com/office/drawing/2014/main" id="{49AAF0D0-1E00-43AA-9BCC-02AF42A87138}"/>
              </a:ext>
            </a:extLst>
          </p:cNvPr>
          <p:cNvCxnSpPr>
            <a:cxnSpLocks/>
            <a:stCxn id="51" idx="1"/>
          </p:cNvCxnSpPr>
          <p:nvPr/>
        </p:nvCxnSpPr>
        <p:spPr>
          <a:xfrm flipH="1">
            <a:off x="2934260" y="4720071"/>
            <a:ext cx="1165990" cy="905042"/>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8228F8AE-7635-4258-9D72-0C7137309F51}"/>
              </a:ext>
            </a:extLst>
          </p:cNvPr>
          <p:cNvCxnSpPr>
            <a:cxnSpLocks/>
            <a:stCxn id="44" idx="2"/>
            <a:endCxn id="46" idx="0"/>
          </p:cNvCxnSpPr>
          <p:nvPr/>
        </p:nvCxnSpPr>
        <p:spPr>
          <a:xfrm>
            <a:off x="7617608" y="3633365"/>
            <a:ext cx="0" cy="564674"/>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5707A7F-C68D-4FD9-9EA1-CA383A05DBC3}"/>
              </a:ext>
            </a:extLst>
          </p:cNvPr>
          <p:cNvCxnSpPr>
            <a:cxnSpLocks/>
            <a:stCxn id="46" idx="2"/>
            <a:endCxn id="36" idx="0"/>
          </p:cNvCxnSpPr>
          <p:nvPr/>
        </p:nvCxnSpPr>
        <p:spPr>
          <a:xfrm>
            <a:off x="7617608" y="5035382"/>
            <a:ext cx="0" cy="536647"/>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990FAF65-9552-4DA2-8A4F-D1BFB4AEEDC5}"/>
              </a:ext>
            </a:extLst>
          </p:cNvPr>
          <p:cNvSpPr/>
          <p:nvPr/>
        </p:nvSpPr>
        <p:spPr>
          <a:xfrm>
            <a:off x="1203064" y="5595898"/>
            <a:ext cx="1731196" cy="837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Sloppy heuristics provide little guardrails against obvious discrepancies in object classification</a:t>
            </a:r>
          </a:p>
        </p:txBody>
      </p:sp>
      <p:cxnSp>
        <p:nvCxnSpPr>
          <p:cNvPr id="74" name="Straight Arrow Connector 73">
            <a:extLst>
              <a:ext uri="{FF2B5EF4-FFF2-40B4-BE49-F238E27FC236}">
                <a16:creationId xmlns:a16="http://schemas.microsoft.com/office/drawing/2014/main" id="{584D6139-35E5-4D12-B646-04C2CE3C3EED}"/>
              </a:ext>
            </a:extLst>
          </p:cNvPr>
          <p:cNvCxnSpPr>
            <a:cxnSpLocks/>
            <a:stCxn id="51" idx="1"/>
            <a:endCxn id="29" idx="3"/>
          </p:cNvCxnSpPr>
          <p:nvPr/>
        </p:nvCxnSpPr>
        <p:spPr>
          <a:xfrm flipH="1">
            <a:off x="2937124" y="4720071"/>
            <a:ext cx="1163126" cy="42643"/>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3407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D911D2-DCA2-43A3-B923-711877BDF69B}"/>
              </a:ext>
            </a:extLst>
          </p:cNvPr>
          <p:cNvSpPr>
            <a:spLocks noGrp="1"/>
          </p:cNvSpPr>
          <p:nvPr>
            <p:ph idx="1"/>
          </p:nvPr>
        </p:nvSpPr>
        <p:spPr>
          <a:xfrm>
            <a:off x="604433" y="1604211"/>
            <a:ext cx="5758267" cy="4572752"/>
          </a:xfrm>
        </p:spPr>
        <p:txBody>
          <a:bodyPr>
            <a:noAutofit/>
          </a:bodyPr>
          <a:lstStyle/>
          <a:p>
            <a:pPr>
              <a:lnSpc>
                <a:spcPct val="100000"/>
              </a:lnSpc>
              <a:buNone/>
            </a:pPr>
            <a:r>
              <a:rPr lang="en-US" sz="1400" b="1" dirty="0"/>
              <a:t>1) Fuzzy logic with a stochastic/probabilistic nature requires immense amounts of guardrails and heuristics</a:t>
            </a:r>
            <a:r>
              <a:rPr lang="en-US" sz="1400" dirty="0"/>
              <a:t>; Computer vision, LIDAR, and other pixelated techniques can have infinite combinations of inputs, which creates uncertainty requiring safeguards that restore safe and predictable behavior.</a:t>
            </a:r>
          </a:p>
          <a:p>
            <a:pPr>
              <a:lnSpc>
                <a:spcPct val="100000"/>
              </a:lnSpc>
              <a:buNone/>
            </a:pPr>
            <a:r>
              <a:rPr lang="en-US" sz="1400" b="1" dirty="0"/>
              <a:t>2) Challenge assumptions about operating domains</a:t>
            </a:r>
            <a:r>
              <a:rPr lang="en-US" sz="1400" dirty="0"/>
              <a:t>; it is easy to assume a perfect world where pedestrians use crosswalks and operating domains stay consistent, but reality is chaotically disruptive, and upsets must be accounted for. </a:t>
            </a:r>
          </a:p>
          <a:p>
            <a:pPr>
              <a:lnSpc>
                <a:spcPct val="100000"/>
              </a:lnSpc>
              <a:buNone/>
            </a:pPr>
            <a:r>
              <a:rPr lang="en-US" sz="1400" b="1" dirty="0"/>
              <a:t>3) Hunt down and capture logical inconsistencies</a:t>
            </a:r>
            <a:r>
              <a:rPr lang="en-US" sz="1400" dirty="0"/>
              <a:t>; the moment misclassification/path prediction of the pedestrian started flickering, a cautious heuristic should have been used to slow down the vehicle and get operator’s attention. </a:t>
            </a:r>
          </a:p>
          <a:p>
            <a:pPr>
              <a:lnSpc>
                <a:spcPct val="100000"/>
              </a:lnSpc>
              <a:buNone/>
            </a:pPr>
            <a:r>
              <a:rPr lang="en-US" sz="1400" b="1" dirty="0"/>
              <a:t>4) Have a safety management system (SMS) program! </a:t>
            </a:r>
            <a:r>
              <a:rPr lang="en-US" sz="1400" dirty="0"/>
              <a:t>Uber did not have a formal safety management system in place, and the system design clearly shows this.  </a:t>
            </a:r>
            <a:endParaRPr lang="en-US" sz="1400" b="1" dirty="0"/>
          </a:p>
          <a:p>
            <a:pPr>
              <a:lnSpc>
                <a:spcPct val="100000"/>
              </a:lnSpc>
              <a:buNone/>
            </a:pPr>
            <a:r>
              <a:rPr lang="en-US" sz="1400" b="1" i="1" dirty="0"/>
              <a:t>What other lessons do you think exist? </a:t>
            </a:r>
          </a:p>
        </p:txBody>
      </p:sp>
      <p:sp>
        <p:nvSpPr>
          <p:cNvPr id="3" name="Title 2">
            <a:extLst>
              <a:ext uri="{FF2B5EF4-FFF2-40B4-BE49-F238E27FC236}">
                <a16:creationId xmlns:a16="http://schemas.microsoft.com/office/drawing/2014/main" id="{7B70B60C-0249-472D-868F-42EB2924975A}"/>
              </a:ext>
            </a:extLst>
          </p:cNvPr>
          <p:cNvSpPr>
            <a:spLocks noGrp="1"/>
          </p:cNvSpPr>
          <p:nvPr>
            <p:ph type="title"/>
          </p:nvPr>
        </p:nvSpPr>
        <p:spPr/>
        <p:txBody>
          <a:bodyPr/>
          <a:lstStyle/>
          <a:p>
            <a:r>
              <a:rPr lang="en-US" dirty="0"/>
              <a:t>Lessons Learned (Technical Factors)</a:t>
            </a:r>
          </a:p>
        </p:txBody>
      </p:sp>
      <p:pic>
        <p:nvPicPr>
          <p:cNvPr id="5" name="Picture 4">
            <a:extLst>
              <a:ext uri="{FF2B5EF4-FFF2-40B4-BE49-F238E27FC236}">
                <a16:creationId xmlns:a16="http://schemas.microsoft.com/office/drawing/2014/main" id="{BB7F8B44-FB46-4F33-8E6B-8BC4A1C715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29628" y="1461988"/>
            <a:ext cx="4614165" cy="4153480"/>
          </a:xfrm>
          <a:prstGeom prst="rect">
            <a:avLst/>
          </a:prstGeom>
        </p:spPr>
      </p:pic>
    </p:spTree>
    <p:extLst>
      <p:ext uri="{BB962C8B-B14F-4D97-AF65-F5344CB8AC3E}">
        <p14:creationId xmlns:p14="http://schemas.microsoft.com/office/powerpoint/2010/main" val="865593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Resources</a:t>
            </a:r>
          </a:p>
        </p:txBody>
      </p:sp>
    </p:spTree>
    <p:extLst>
      <p:ext uri="{BB962C8B-B14F-4D97-AF65-F5344CB8AC3E}">
        <p14:creationId xmlns:p14="http://schemas.microsoft.com/office/powerpoint/2010/main" val="29241055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a:xfrm>
            <a:off x="521207" y="448056"/>
            <a:ext cx="8015122" cy="640080"/>
          </a:xfrm>
        </p:spPr>
        <p:txBody>
          <a:bodyPr>
            <a:normAutofit/>
          </a:bodyPr>
          <a:lstStyle/>
          <a:p>
            <a:r>
              <a:rPr lang="en-US" dirty="0"/>
              <a:t>Great Books to Learn More About Machine Learning  </a:t>
            </a:r>
          </a:p>
        </p:txBody>
      </p:sp>
      <p:pic>
        <p:nvPicPr>
          <p:cNvPr id="9" name="Picture 8" descr="A close up of a frog&#10;&#10;Description automatically generated">
            <a:extLst>
              <a:ext uri="{FF2B5EF4-FFF2-40B4-BE49-F238E27FC236}">
                <a16:creationId xmlns:a16="http://schemas.microsoft.com/office/drawing/2014/main" id="{E636680A-8257-4EDA-913A-65D66F41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46" y="2013995"/>
            <a:ext cx="2037661" cy="2668748"/>
          </a:xfrm>
          <a:prstGeom prst="rect">
            <a:avLst/>
          </a:prstGeom>
        </p:spPr>
      </p:pic>
      <p:pic>
        <p:nvPicPr>
          <p:cNvPr id="12" name="Picture 11" descr="A close up of a bird&#10;&#10;Description automatically generated">
            <a:extLst>
              <a:ext uri="{FF2B5EF4-FFF2-40B4-BE49-F238E27FC236}">
                <a16:creationId xmlns:a16="http://schemas.microsoft.com/office/drawing/2014/main" id="{D334FBA6-1B8A-4E49-9ED7-27837A65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564" y="2013995"/>
            <a:ext cx="2037661" cy="2668748"/>
          </a:xfrm>
          <a:prstGeom prst="rect">
            <a:avLst/>
          </a:prstGeom>
        </p:spPr>
      </p:pic>
      <p:pic>
        <p:nvPicPr>
          <p:cNvPr id="15" name="Picture 14" descr="A close up of an animal&#10;&#10;Description automatically generated">
            <a:extLst>
              <a:ext uri="{FF2B5EF4-FFF2-40B4-BE49-F238E27FC236}">
                <a16:creationId xmlns:a16="http://schemas.microsoft.com/office/drawing/2014/main" id="{7061401B-5727-4C3B-8A21-70AAC05D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00" y="2013995"/>
            <a:ext cx="2037661" cy="2668748"/>
          </a:xfrm>
          <a:prstGeom prst="rect">
            <a:avLst/>
          </a:prstGeom>
        </p:spPr>
      </p:pic>
      <p:pic>
        <p:nvPicPr>
          <p:cNvPr id="17" name="Picture 16" descr="A close up of an animal&#10;&#10;Description automatically generated">
            <a:extLst>
              <a:ext uri="{FF2B5EF4-FFF2-40B4-BE49-F238E27FC236}">
                <a16:creationId xmlns:a16="http://schemas.microsoft.com/office/drawing/2014/main" id="{6176F9E3-8618-482C-AB49-6E4EBD8D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82" y="2013995"/>
            <a:ext cx="2037662" cy="2668749"/>
          </a:xfrm>
          <a:prstGeom prst="rect">
            <a:avLst/>
          </a:prstGeom>
        </p:spPr>
      </p:pic>
    </p:spTree>
    <p:extLst>
      <p:ext uri="{BB962C8B-B14F-4D97-AF65-F5344CB8AC3E}">
        <p14:creationId xmlns:p14="http://schemas.microsoft.com/office/powerpoint/2010/main" val="9708317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8CFF-7076-750C-366C-6F58CB4B56F2}"/>
              </a:ext>
            </a:extLst>
          </p:cNvPr>
          <p:cNvSpPr>
            <a:spLocks noGrp="1"/>
          </p:cNvSpPr>
          <p:nvPr>
            <p:ph type="title"/>
          </p:nvPr>
        </p:nvSpPr>
        <p:spPr/>
        <p:txBody>
          <a:bodyPr/>
          <a:lstStyle/>
          <a:p>
            <a:r>
              <a:rPr lang="en-US" dirty="0"/>
              <a:t>3Blue1Brown </a:t>
            </a:r>
          </a:p>
        </p:txBody>
      </p:sp>
      <p:sp>
        <p:nvSpPr>
          <p:cNvPr id="5" name="TextBox 4">
            <a:extLst>
              <a:ext uri="{FF2B5EF4-FFF2-40B4-BE49-F238E27FC236}">
                <a16:creationId xmlns:a16="http://schemas.microsoft.com/office/drawing/2014/main" id="{2C6025F4-A307-D9E2-07CB-CF986703CEB8}"/>
              </a:ext>
            </a:extLst>
          </p:cNvPr>
          <p:cNvSpPr txBox="1"/>
          <p:nvPr/>
        </p:nvSpPr>
        <p:spPr>
          <a:xfrm>
            <a:off x="521207" y="1567934"/>
            <a:ext cx="6096000" cy="2308324"/>
          </a:xfrm>
          <a:prstGeom prst="rect">
            <a:avLst/>
          </a:prstGeom>
          <a:noFill/>
        </p:spPr>
        <p:txBody>
          <a:bodyPr wrap="square">
            <a:spAutoFit/>
          </a:bodyPr>
          <a:lstStyle/>
          <a:p>
            <a:pPr algn="l"/>
            <a:r>
              <a:rPr lang="en-US" b="1" i="0" u="none" strike="noStrike" dirty="0">
                <a:solidFill>
                  <a:srgbClr val="0F0F0F"/>
                </a:solidFill>
                <a:effectLst/>
                <a:latin typeface="YouTube Sans"/>
              </a:rPr>
              <a:t>But what is a convolution?</a:t>
            </a:r>
            <a:endParaRPr lang="en-US" dirty="0">
              <a:hlinkClick r:id="rId2"/>
            </a:endParaRPr>
          </a:p>
          <a:p>
            <a:r>
              <a:rPr lang="en-US" dirty="0">
                <a:hlinkClick r:id="rId2"/>
              </a:rPr>
              <a:t>https://www.youtube.com/watch?v=KuXjwB4LzSA</a:t>
            </a:r>
            <a:endParaRPr lang="en-US" dirty="0"/>
          </a:p>
          <a:p>
            <a:endParaRPr lang="en-US" dirty="0"/>
          </a:p>
          <a:p>
            <a:endParaRPr lang="en-US" dirty="0"/>
          </a:p>
          <a:p>
            <a:r>
              <a:rPr lang="en-US" b="1" dirty="0">
                <a:solidFill>
                  <a:srgbClr val="0F0F0F"/>
                </a:solidFill>
                <a:latin typeface="YouTube Sans"/>
              </a:rPr>
              <a:t>Neural networks </a:t>
            </a:r>
          </a:p>
          <a:p>
            <a:r>
              <a:rPr lang="en-US" dirty="0">
                <a:hlinkClick r:id="rId3"/>
              </a:rPr>
              <a:t>https://www.youtube.com/watch?v=aircAruvnKk&amp;list=PLZHQObOWTQDNU6R1_67000Dx_ZCJB-3pi</a:t>
            </a:r>
            <a:endParaRPr lang="en-US" dirty="0"/>
          </a:p>
          <a:p>
            <a:endParaRPr lang="en-US" dirty="0"/>
          </a:p>
        </p:txBody>
      </p:sp>
    </p:spTree>
    <p:extLst>
      <p:ext uri="{BB962C8B-B14F-4D97-AF65-F5344CB8AC3E}">
        <p14:creationId xmlns:p14="http://schemas.microsoft.com/office/powerpoint/2010/main" val="2156776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normAutofit/>
          </a:bodyPr>
          <a:lstStyle/>
          <a:p>
            <a:r>
              <a:rPr lang="en-US" dirty="0"/>
              <a:t>Rescaling</a:t>
            </a:r>
          </a:p>
        </p:txBody>
      </p:sp>
      <p:sp>
        <p:nvSpPr>
          <p:cNvPr id="3" name="Rectangle 1">
            <a:extLst>
              <a:ext uri="{FF2B5EF4-FFF2-40B4-BE49-F238E27FC236}">
                <a16:creationId xmlns:a16="http://schemas.microsoft.com/office/drawing/2014/main" id="{BC9C684B-D654-45F5-9A7C-9A18B02BF463}"/>
              </a:ext>
            </a:extLst>
          </p:cNvPr>
          <p:cNvSpPr>
            <a:spLocks noChangeArrowheads="1"/>
          </p:cNvSpPr>
          <p:nvPr/>
        </p:nvSpPr>
        <p:spPr bwMode="auto">
          <a:xfrm>
            <a:off x="6224590" y="1435608"/>
            <a:ext cx="5291138"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sklearn.preprocessing</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MinMaxScaler</a:t>
            </a:r>
            <a:br>
              <a:rPr kumimoji="0" lang="en-US" altLang="en-US" sz="900" b="0" i="0" u="none" strike="noStrike" cap="none" normalizeH="0" baseline="0" dirty="0">
                <a:ln>
                  <a:noFill/>
                </a:ln>
                <a:solidFill>
                  <a:srgbClr val="000000"/>
                </a:solidFill>
                <a:effectLst/>
                <a:latin typeface="JetBrains Mono"/>
              </a:rPr>
            </a:br>
            <a:br>
              <a:rPr kumimoji="0" lang="en-US" altLang="en-US" sz="900" b="1" i="0" u="none" strike="noStrike" cap="none" normalizeH="0" baseline="0" dirty="0">
                <a:ln>
                  <a:noFill/>
                </a:ln>
                <a:solidFill>
                  <a:srgbClr val="0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df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'https://bit.ly/33iTfS9'</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delimiter</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X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output column (all rows, 5th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Y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4</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Rescale all the input variables to be between 0 and 1</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scaler = </a:t>
            </a:r>
            <a:r>
              <a:rPr kumimoji="0" lang="en-US" altLang="en-US" sz="900" b="0" i="0" u="none" strike="noStrike" cap="none" normalizeH="0" baseline="0" dirty="0" err="1">
                <a:ln>
                  <a:noFill/>
                </a:ln>
                <a:solidFill>
                  <a:srgbClr val="000000"/>
                </a:solidFill>
                <a:effectLst/>
                <a:latin typeface="JetBrains Mono"/>
              </a:rPr>
              <a:t>MinMaxScaler</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660099"/>
                </a:solidFill>
                <a:effectLst/>
                <a:latin typeface="JetBrains Mono"/>
              </a:rPr>
              <a:t>feature_range</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0.0</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scaler.fit_transform</a:t>
            </a:r>
            <a:r>
              <a:rPr kumimoji="0" lang="en-US" altLang="en-US" sz="900" b="0" i="0" u="none" strike="noStrike" cap="none" normalizeH="0" baseline="0" dirty="0">
                <a:ln>
                  <a:noFill/>
                </a:ln>
                <a:solidFill>
                  <a:srgbClr val="000000"/>
                </a:solidFill>
                <a:effectLst/>
                <a:latin typeface="JetBrains Mono"/>
              </a:rPr>
              <a:t>(X)</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B3107FB-49A4-4F79-8E69-DADD3E39AEB2}"/>
              </a:ext>
            </a:extLst>
          </p:cNvPr>
          <p:cNvSpPr txBox="1"/>
          <p:nvPr/>
        </p:nvSpPr>
        <p:spPr>
          <a:xfrm>
            <a:off x="6224590" y="4166761"/>
            <a:ext cx="4771780" cy="291547"/>
          </a:xfrm>
          <a:prstGeom prst="rect">
            <a:avLst/>
          </a:prstGeom>
        </p:spPr>
        <p:txBody>
          <a:bodyPr vert="horz" wrap="square" lIns="91440" tIns="45720" rIns="91440" bIns="45720" rtlCol="0">
            <a:normAutofit fontScale="77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simple rescale between 0.0 and 1.0 above in scikit-learn</a:t>
            </a:r>
          </a:p>
        </p:txBody>
      </p:sp>
      <p:sp>
        <p:nvSpPr>
          <p:cNvPr id="7" name="Content Placeholder 2">
            <a:extLst>
              <a:ext uri="{FF2B5EF4-FFF2-40B4-BE49-F238E27FC236}">
                <a16:creationId xmlns:a16="http://schemas.microsoft.com/office/drawing/2014/main" id="{9FE961A5-2016-4137-BACD-9AA5BDD5AFA8}"/>
              </a:ext>
            </a:extLst>
          </p:cNvPr>
          <p:cNvSpPr>
            <a:spLocks noGrp="1"/>
          </p:cNvSpPr>
          <p:nvPr>
            <p:ph sz="quarter" idx="10"/>
          </p:nvPr>
        </p:nvSpPr>
        <p:spPr>
          <a:xfrm>
            <a:off x="539496" y="1435608"/>
            <a:ext cx="5427916" cy="4974336"/>
          </a:xfrm>
        </p:spPr>
        <p:txBody>
          <a:bodyPr>
            <a:normAutofit/>
          </a:bodyPr>
          <a:lstStyle/>
          <a:p>
            <a:r>
              <a:rPr lang="en-US" sz="1600" b="1" dirty="0"/>
              <a:t>When you have different fields with varying scales, it can be helpful to </a:t>
            </a:r>
            <a:r>
              <a:rPr lang="en-US" sz="1600" b="1" dirty="0">
                <a:solidFill>
                  <a:srgbClr val="FF0000"/>
                </a:solidFill>
              </a:rPr>
              <a:t>rescale</a:t>
            </a:r>
            <a:r>
              <a:rPr lang="en-US" sz="1600" b="1" dirty="0"/>
              <a:t>, or normalize, the data by compressing it between 0.0 and 1.0. </a:t>
            </a:r>
          </a:p>
          <a:p>
            <a:r>
              <a:rPr lang="en-US" sz="1600" dirty="0"/>
              <a:t>This can be helpful for optimization algorithms that perform machine learning training, making it easier to iterate parameters to fit the data more productively. </a:t>
            </a:r>
          </a:p>
          <a:p>
            <a:r>
              <a:rPr lang="en-US" sz="1600" b="1" dirty="0"/>
              <a:t>Note you do not always have to rescale, but sometimes it can give a better result especially for data with fields that vary in scale. </a:t>
            </a:r>
          </a:p>
        </p:txBody>
      </p:sp>
      <p:pic>
        <p:nvPicPr>
          <p:cNvPr id="8" name="Picture 7">
            <a:extLst>
              <a:ext uri="{FF2B5EF4-FFF2-40B4-BE49-F238E27FC236}">
                <a16:creationId xmlns:a16="http://schemas.microsoft.com/office/drawing/2014/main" id="{99DA0B33-8F50-47D7-9854-8F724ACF612B}"/>
              </a:ext>
            </a:extLst>
          </p:cNvPr>
          <p:cNvPicPr>
            <a:picLocks noChangeAspect="1"/>
          </p:cNvPicPr>
          <p:nvPr/>
        </p:nvPicPr>
        <p:blipFill>
          <a:blip r:embed="rId2"/>
          <a:stretch>
            <a:fillRect/>
          </a:stretch>
        </p:blipFill>
        <p:spPr>
          <a:xfrm>
            <a:off x="8610480" y="4767110"/>
            <a:ext cx="2651727" cy="1019365"/>
          </a:xfrm>
          <a:prstGeom prst="rect">
            <a:avLst/>
          </a:prstGeom>
        </p:spPr>
      </p:pic>
      <p:pic>
        <p:nvPicPr>
          <p:cNvPr id="11" name="Picture 10">
            <a:extLst>
              <a:ext uri="{FF2B5EF4-FFF2-40B4-BE49-F238E27FC236}">
                <a16:creationId xmlns:a16="http://schemas.microsoft.com/office/drawing/2014/main" id="{97DB9C76-52AF-41F1-AB1C-69EC7B498C3A}"/>
              </a:ext>
            </a:extLst>
          </p:cNvPr>
          <p:cNvPicPr>
            <a:picLocks noChangeAspect="1"/>
          </p:cNvPicPr>
          <p:nvPr/>
        </p:nvPicPr>
        <p:blipFill>
          <a:blip r:embed="rId3"/>
          <a:stretch>
            <a:fillRect/>
          </a:stretch>
        </p:blipFill>
        <p:spPr>
          <a:xfrm>
            <a:off x="6310314" y="4700856"/>
            <a:ext cx="1011782" cy="1151875"/>
          </a:xfrm>
          <a:prstGeom prst="rect">
            <a:avLst/>
          </a:prstGeom>
        </p:spPr>
      </p:pic>
      <p:cxnSp>
        <p:nvCxnSpPr>
          <p:cNvPr id="13" name="Straight Arrow Connector 12">
            <a:extLst>
              <a:ext uri="{FF2B5EF4-FFF2-40B4-BE49-F238E27FC236}">
                <a16:creationId xmlns:a16="http://schemas.microsoft.com/office/drawing/2014/main" id="{8D478900-294E-49F2-B208-BAE397800117}"/>
              </a:ext>
            </a:extLst>
          </p:cNvPr>
          <p:cNvCxnSpPr/>
          <p:nvPr/>
        </p:nvCxnSpPr>
        <p:spPr>
          <a:xfrm>
            <a:off x="7558088" y="5233930"/>
            <a:ext cx="7715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791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Standardization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5" y="1435608"/>
            <a:ext cx="5789867" cy="3977640"/>
          </a:xfrm>
        </p:spPr>
        <p:txBody>
          <a:bodyPr/>
          <a:lstStyle/>
          <a:p>
            <a:r>
              <a:rPr lang="en-US" b="1" dirty="0">
                <a:solidFill>
                  <a:srgbClr val="FF0000"/>
                </a:solidFill>
              </a:rPr>
              <a:t>Standardization</a:t>
            </a:r>
            <a:r>
              <a:rPr lang="en-US" b="1" dirty="0"/>
              <a:t> is transforming numeric variables to fit a standard normal distribution (with a mean of 0 and standard deviation of 1) and express each value in standard deviations.</a:t>
            </a:r>
          </a:p>
          <a:p>
            <a:r>
              <a:rPr lang="en-US" dirty="0"/>
              <a:t>It can be preferable to rescaling if the data can assume a normal distribution for each variable.</a:t>
            </a:r>
          </a:p>
          <a:p>
            <a:r>
              <a:rPr lang="en-US" dirty="0"/>
              <a:t>In other words, standardization is finding the z-scores for each variable. </a:t>
            </a:r>
          </a:p>
        </p:txBody>
      </p:sp>
      <p:sp>
        <p:nvSpPr>
          <p:cNvPr id="4" name="Rectangle 1">
            <a:extLst>
              <a:ext uri="{FF2B5EF4-FFF2-40B4-BE49-F238E27FC236}">
                <a16:creationId xmlns:a16="http://schemas.microsoft.com/office/drawing/2014/main" id="{8267934E-27DA-466A-A5A6-1792A7E8B674}"/>
              </a:ext>
            </a:extLst>
          </p:cNvPr>
          <p:cNvSpPr>
            <a:spLocks noChangeArrowheads="1"/>
          </p:cNvSpPr>
          <p:nvPr/>
        </p:nvSpPr>
        <p:spPr bwMode="auto">
          <a:xfrm>
            <a:off x="7800974" y="1304803"/>
            <a:ext cx="3586163"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StandardScaler</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'https://bit.ly/3flZJSR'</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StandardScaler</a:t>
            </a:r>
            <a:r>
              <a:rPr kumimoji="0" lang="en-US" altLang="en-US" sz="1000" b="0" i="0" u="none" strike="noStrike" cap="none" normalizeH="0" baseline="0" dirty="0">
                <a:ln>
                  <a:noFill/>
                </a:ln>
                <a:solidFill>
                  <a:srgbClr val="000000"/>
                </a:solidFill>
                <a:effectLst/>
                <a:latin typeface="JetBrains Mono"/>
              </a:rPr>
              <a:t>().fit(X)</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62DCC63-4CA9-43AC-8862-59D2463A3274}"/>
              </a:ext>
            </a:extLst>
          </p:cNvPr>
          <p:cNvPicPr>
            <a:picLocks noChangeAspect="1"/>
          </p:cNvPicPr>
          <p:nvPr/>
        </p:nvPicPr>
        <p:blipFill>
          <a:blip r:embed="rId2"/>
          <a:stretch>
            <a:fillRect/>
          </a:stretch>
        </p:blipFill>
        <p:spPr>
          <a:xfrm>
            <a:off x="7586662" y="5553145"/>
            <a:ext cx="3913699" cy="927913"/>
          </a:xfrm>
          <a:prstGeom prst="rect">
            <a:avLst/>
          </a:prstGeom>
        </p:spPr>
      </p:pic>
      <p:pic>
        <p:nvPicPr>
          <p:cNvPr id="8" name="Picture 7">
            <a:extLst>
              <a:ext uri="{FF2B5EF4-FFF2-40B4-BE49-F238E27FC236}">
                <a16:creationId xmlns:a16="http://schemas.microsoft.com/office/drawing/2014/main" id="{340F2E1C-4F18-4489-8B6F-BE928ECD68B7}"/>
              </a:ext>
            </a:extLst>
          </p:cNvPr>
          <p:cNvPicPr>
            <a:picLocks noChangeAspect="1"/>
          </p:cNvPicPr>
          <p:nvPr/>
        </p:nvPicPr>
        <p:blipFill>
          <a:blip r:embed="rId3"/>
          <a:stretch>
            <a:fillRect/>
          </a:stretch>
        </p:blipFill>
        <p:spPr>
          <a:xfrm>
            <a:off x="7829304" y="4481039"/>
            <a:ext cx="3302794" cy="507539"/>
          </a:xfrm>
          <a:prstGeom prst="rect">
            <a:avLst/>
          </a:prstGeom>
        </p:spPr>
      </p:pic>
      <p:cxnSp>
        <p:nvCxnSpPr>
          <p:cNvPr id="9" name="Straight Arrow Connector 8">
            <a:extLst>
              <a:ext uri="{FF2B5EF4-FFF2-40B4-BE49-F238E27FC236}">
                <a16:creationId xmlns:a16="http://schemas.microsoft.com/office/drawing/2014/main" id="{D9715722-2214-4C64-83FA-1F31886395E0}"/>
              </a:ext>
            </a:extLst>
          </p:cNvPr>
          <p:cNvCxnSpPr>
            <a:cxnSpLocks/>
          </p:cNvCxnSpPr>
          <p:nvPr/>
        </p:nvCxnSpPr>
        <p:spPr>
          <a:xfrm>
            <a:off x="9480701" y="5033892"/>
            <a:ext cx="0" cy="4739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5003994-1397-4921-AA02-B1799FC5B7A8}"/>
              </a:ext>
            </a:extLst>
          </p:cNvPr>
          <p:cNvSpPr txBox="1"/>
          <p:nvPr/>
        </p:nvSpPr>
        <p:spPr>
          <a:xfrm>
            <a:off x="7586662" y="4189492"/>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standardization on all data fields</a:t>
            </a:r>
          </a:p>
        </p:txBody>
      </p:sp>
    </p:spTree>
    <p:extLst>
      <p:ext uri="{BB962C8B-B14F-4D97-AF65-F5344CB8AC3E}">
        <p14:creationId xmlns:p14="http://schemas.microsoft.com/office/powerpoint/2010/main" val="1534562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Unit Vector Normalization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6" y="1435607"/>
            <a:ext cx="5754148" cy="4779455"/>
          </a:xfrm>
        </p:spPr>
        <p:txBody>
          <a:bodyPr>
            <a:normAutofit lnSpcReduction="10000"/>
          </a:bodyPr>
          <a:lstStyle/>
          <a:p>
            <a:r>
              <a:rPr lang="en-US" b="1" dirty="0"/>
              <a:t>Not to be confused with standardization, </a:t>
            </a:r>
            <a:r>
              <a:rPr lang="en-US" b="1" dirty="0">
                <a:solidFill>
                  <a:srgbClr val="FF0000"/>
                </a:solidFill>
              </a:rPr>
              <a:t>unit vector normalization</a:t>
            </a:r>
            <a:r>
              <a:rPr lang="en-US" b="1" dirty="0"/>
              <a:t> is rescaling each data record to have a vector length of 1.0. </a:t>
            </a:r>
          </a:p>
          <a:p>
            <a:r>
              <a:rPr lang="en-US" dirty="0"/>
              <a:t>This is probably the most complicated transformation, as it involves some understanding of linear algebra.</a:t>
            </a:r>
          </a:p>
          <a:p>
            <a:r>
              <a:rPr lang="en-US" dirty="0"/>
              <a:t>It works well for sparse data sets and it compresses the data into a smaller space, which is especially helpful for high-dimension datasets.</a:t>
            </a:r>
          </a:p>
          <a:p>
            <a:r>
              <a:rPr lang="en-US" dirty="0"/>
              <a:t>It is often used for neural networks, k-nearest neighbors, and a few other ML algorithms.</a:t>
            </a:r>
          </a:p>
        </p:txBody>
      </p:sp>
      <p:sp>
        <p:nvSpPr>
          <p:cNvPr id="4" name="Rectangle 1">
            <a:extLst>
              <a:ext uri="{FF2B5EF4-FFF2-40B4-BE49-F238E27FC236}">
                <a16:creationId xmlns:a16="http://schemas.microsoft.com/office/drawing/2014/main" id="{1FC9F1A0-D681-4686-A881-3F1F5841D68E}"/>
              </a:ext>
            </a:extLst>
          </p:cNvPr>
          <p:cNvSpPr>
            <a:spLocks noChangeArrowheads="1"/>
          </p:cNvSpPr>
          <p:nvPr/>
        </p:nvSpPr>
        <p:spPr bwMode="auto">
          <a:xfrm>
            <a:off x="7558087" y="1435607"/>
            <a:ext cx="320754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sklearn.preprocessing</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Normalizer</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df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'https://bit.ly/3flZJSR'</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delimiter</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X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output column (all rows,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Y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Rescale all the input variables to be normalized</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scaler = Normalizer().fit(X)</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scaler.fit_transform</a:t>
            </a:r>
            <a:r>
              <a:rPr kumimoji="0" lang="en-US" altLang="en-US" sz="900" b="0" i="0" u="none" strike="noStrike" cap="none" normalizeH="0" baseline="0" dirty="0">
                <a:ln>
                  <a:noFill/>
                </a:ln>
                <a:solidFill>
                  <a:srgbClr val="000000"/>
                </a:solidFill>
                <a:effectLst/>
                <a:latin typeface="JetBrains Mono"/>
              </a:rPr>
              <a:t>(X)</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D7DFA81-7C63-4013-8364-DA325D52EE4B}"/>
              </a:ext>
            </a:extLst>
          </p:cNvPr>
          <p:cNvPicPr>
            <a:picLocks noChangeAspect="1"/>
          </p:cNvPicPr>
          <p:nvPr/>
        </p:nvPicPr>
        <p:blipFill>
          <a:blip r:embed="rId2"/>
          <a:stretch>
            <a:fillRect/>
          </a:stretch>
        </p:blipFill>
        <p:spPr>
          <a:xfrm>
            <a:off x="7275206" y="5657849"/>
            <a:ext cx="4088917" cy="451191"/>
          </a:xfrm>
          <a:prstGeom prst="rect">
            <a:avLst/>
          </a:prstGeom>
        </p:spPr>
      </p:pic>
      <p:pic>
        <p:nvPicPr>
          <p:cNvPr id="8" name="Picture 7">
            <a:extLst>
              <a:ext uri="{FF2B5EF4-FFF2-40B4-BE49-F238E27FC236}">
                <a16:creationId xmlns:a16="http://schemas.microsoft.com/office/drawing/2014/main" id="{028C397B-BA56-4373-8699-958D4CAB4C5A}"/>
              </a:ext>
            </a:extLst>
          </p:cNvPr>
          <p:cNvPicPr>
            <a:picLocks noChangeAspect="1"/>
          </p:cNvPicPr>
          <p:nvPr/>
        </p:nvPicPr>
        <p:blipFill>
          <a:blip r:embed="rId3"/>
          <a:stretch>
            <a:fillRect/>
          </a:stretch>
        </p:blipFill>
        <p:spPr>
          <a:xfrm>
            <a:off x="7558087" y="4363544"/>
            <a:ext cx="3523157" cy="565644"/>
          </a:xfrm>
          <a:prstGeom prst="rect">
            <a:avLst/>
          </a:prstGeom>
        </p:spPr>
      </p:pic>
      <p:cxnSp>
        <p:nvCxnSpPr>
          <p:cNvPr id="9" name="Straight Arrow Connector 8">
            <a:extLst>
              <a:ext uri="{FF2B5EF4-FFF2-40B4-BE49-F238E27FC236}">
                <a16:creationId xmlns:a16="http://schemas.microsoft.com/office/drawing/2014/main" id="{5F148F19-EECB-4D47-B5E4-4303414A81D7}"/>
              </a:ext>
            </a:extLst>
          </p:cNvPr>
          <p:cNvCxnSpPr>
            <a:cxnSpLocks/>
          </p:cNvCxnSpPr>
          <p:nvPr/>
        </p:nvCxnSpPr>
        <p:spPr>
          <a:xfrm>
            <a:off x="9319664" y="5057775"/>
            <a:ext cx="0" cy="5143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4C5B58-F7BC-4307-AD4C-408999AF10BF}"/>
              </a:ext>
            </a:extLst>
          </p:cNvPr>
          <p:cNvSpPr txBox="1"/>
          <p:nvPr/>
        </p:nvSpPr>
        <p:spPr>
          <a:xfrm>
            <a:off x="7472362" y="3986273"/>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normalization on all data fields</a:t>
            </a:r>
          </a:p>
        </p:txBody>
      </p:sp>
    </p:spTree>
    <p:extLst>
      <p:ext uri="{BB962C8B-B14F-4D97-AF65-F5344CB8AC3E}">
        <p14:creationId xmlns:p14="http://schemas.microsoft.com/office/powerpoint/2010/main" val="2523774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D0EF-2271-4C7A-BD63-683D4DCA4603}"/>
              </a:ext>
            </a:extLst>
          </p:cNvPr>
          <p:cNvSpPr>
            <a:spLocks noGrp="1"/>
          </p:cNvSpPr>
          <p:nvPr>
            <p:ph type="title"/>
          </p:nvPr>
        </p:nvSpPr>
        <p:spPr/>
        <p:txBody>
          <a:bodyPr/>
          <a:lstStyle/>
          <a:p>
            <a:r>
              <a:rPr lang="en-US" dirty="0"/>
              <a:t>Selecting Features Automatically</a:t>
            </a:r>
          </a:p>
        </p:txBody>
      </p:sp>
      <p:sp>
        <p:nvSpPr>
          <p:cNvPr id="3" name="Content Placeholder 2">
            <a:extLst>
              <a:ext uri="{FF2B5EF4-FFF2-40B4-BE49-F238E27FC236}">
                <a16:creationId xmlns:a16="http://schemas.microsoft.com/office/drawing/2014/main" id="{1A5D69AA-7900-40B3-9F8F-C6C91B50ED04}"/>
              </a:ext>
            </a:extLst>
          </p:cNvPr>
          <p:cNvSpPr>
            <a:spLocks noGrp="1"/>
          </p:cNvSpPr>
          <p:nvPr>
            <p:ph sz="quarter" idx="10"/>
          </p:nvPr>
        </p:nvSpPr>
        <p:spPr>
          <a:xfrm>
            <a:off x="539495" y="1435608"/>
            <a:ext cx="11047668" cy="3977640"/>
          </a:xfrm>
        </p:spPr>
        <p:txBody>
          <a:bodyPr/>
          <a:lstStyle/>
          <a:p>
            <a:r>
              <a:rPr lang="en-US" b="1" dirty="0"/>
              <a:t>While we recommend being analytical, methodical, and manual in choosing features to train on, there are several automated tools available to choose features for you.</a:t>
            </a:r>
          </a:p>
          <a:p>
            <a:r>
              <a:rPr lang="en-US" b="1" dirty="0"/>
              <a:t>Use carefully! Always analyze your data and know which features ML is using. </a:t>
            </a:r>
          </a:p>
        </p:txBody>
      </p:sp>
      <p:graphicFrame>
        <p:nvGraphicFramePr>
          <p:cNvPr id="4" name="Table 4">
            <a:extLst>
              <a:ext uri="{FF2B5EF4-FFF2-40B4-BE49-F238E27FC236}">
                <a16:creationId xmlns:a16="http://schemas.microsoft.com/office/drawing/2014/main" id="{230C50ED-FDD9-4809-A680-CA97B48BB5CA}"/>
              </a:ext>
            </a:extLst>
          </p:cNvPr>
          <p:cNvGraphicFramePr>
            <a:graphicFrameLocks noGrp="1"/>
          </p:cNvGraphicFramePr>
          <p:nvPr/>
        </p:nvGraphicFramePr>
        <p:xfrm>
          <a:off x="521207" y="3354483"/>
          <a:ext cx="11065956" cy="2931160"/>
        </p:xfrm>
        <a:graphic>
          <a:graphicData uri="http://schemas.openxmlformats.org/drawingml/2006/table">
            <a:tbl>
              <a:tblPr firstRow="1" bandRow="1">
                <a:tableStyleId>{5C22544A-7EE6-4342-B048-85BDC9FD1C3A}</a:tableStyleId>
              </a:tblPr>
              <a:tblGrid>
                <a:gridCol w="3019839">
                  <a:extLst>
                    <a:ext uri="{9D8B030D-6E8A-4147-A177-3AD203B41FA5}">
                      <a16:colId xmlns:a16="http://schemas.microsoft.com/office/drawing/2014/main" val="3521082590"/>
                    </a:ext>
                  </a:extLst>
                </a:gridCol>
                <a:gridCol w="8046117">
                  <a:extLst>
                    <a:ext uri="{9D8B030D-6E8A-4147-A177-3AD203B41FA5}">
                      <a16:colId xmlns:a16="http://schemas.microsoft.com/office/drawing/2014/main" val="2667644533"/>
                    </a:ext>
                  </a:extLst>
                </a:gridCol>
              </a:tblGrid>
              <a:tr h="370840">
                <a:tc>
                  <a:txBody>
                    <a:bodyPr/>
                    <a:lstStyle/>
                    <a:p>
                      <a:r>
                        <a:rPr lang="en-US" dirty="0"/>
                        <a:t>Scikit-Learn Method</a:t>
                      </a:r>
                    </a:p>
                  </a:txBody>
                  <a:tcPr/>
                </a:tc>
                <a:tc>
                  <a:txBody>
                    <a:bodyPr/>
                    <a:lstStyle/>
                    <a:p>
                      <a:r>
                        <a:rPr lang="en-US" dirty="0"/>
                        <a:t>Description</a:t>
                      </a:r>
                    </a:p>
                  </a:txBody>
                  <a:tcPr/>
                </a:tc>
                <a:extLst>
                  <a:ext uri="{0D108BD9-81ED-4DB2-BD59-A6C34878D82A}">
                    <a16:rowId xmlns:a16="http://schemas.microsoft.com/office/drawing/2014/main" val="3485909698"/>
                  </a:ext>
                </a:extLst>
              </a:tr>
              <a:tr h="354754">
                <a:tc>
                  <a:txBody>
                    <a:bodyPr/>
                    <a:lstStyle/>
                    <a:p>
                      <a:r>
                        <a:rPr lang="en-US" dirty="0" err="1"/>
                        <a:t>SelectKBest</a:t>
                      </a:r>
                      <a:endParaRPr lang="en-US" dirty="0"/>
                    </a:p>
                  </a:txBody>
                  <a:tcPr/>
                </a:tc>
                <a:tc>
                  <a:txBody>
                    <a:bodyPr/>
                    <a:lstStyle/>
                    <a:p>
                      <a:r>
                        <a:rPr lang="en-US" dirty="0"/>
                        <a:t>Chooses the best </a:t>
                      </a:r>
                      <a:r>
                        <a:rPr lang="en-US" i="1" dirty="0"/>
                        <a:t>K</a:t>
                      </a:r>
                      <a:r>
                        <a:rPr lang="en-US" i="0" dirty="0"/>
                        <a:t> number of features, where </a:t>
                      </a:r>
                      <a:r>
                        <a:rPr lang="en-US" i="1" dirty="0"/>
                        <a:t>K</a:t>
                      </a:r>
                      <a:r>
                        <a:rPr lang="en-US" i="0" dirty="0"/>
                        <a:t> is provided by user (e.g. </a:t>
                      </a:r>
                      <a:r>
                        <a:rPr lang="en-US" i="1" dirty="0"/>
                        <a:t>K</a:t>
                      </a:r>
                      <a:r>
                        <a:rPr lang="en-US" i="0" dirty="0"/>
                        <a:t>=3 will choose top 3 features). “Best” is defined by Chi-Square or other methods. </a:t>
                      </a:r>
                    </a:p>
                  </a:txBody>
                  <a:tcPr/>
                </a:tc>
                <a:extLst>
                  <a:ext uri="{0D108BD9-81ED-4DB2-BD59-A6C34878D82A}">
                    <a16:rowId xmlns:a16="http://schemas.microsoft.com/office/drawing/2014/main" val="4164920250"/>
                  </a:ext>
                </a:extLst>
              </a:tr>
              <a:tr h="370840">
                <a:tc>
                  <a:txBody>
                    <a:bodyPr/>
                    <a:lstStyle/>
                    <a:p>
                      <a:r>
                        <a:rPr lang="en-US" dirty="0" err="1"/>
                        <a:t>SelectPercentile</a:t>
                      </a:r>
                      <a:endParaRPr lang="en-US" dirty="0"/>
                    </a:p>
                  </a:txBody>
                  <a:tcPr/>
                </a:tc>
                <a:tc>
                  <a:txBody>
                    <a:bodyPr/>
                    <a:lstStyle/>
                    <a:p>
                      <a:r>
                        <a:rPr lang="en-US" dirty="0"/>
                        <a:t>Chooses highest scoring features within a percentile and utilizes Chi-Square or other benchmarking methods. </a:t>
                      </a:r>
                    </a:p>
                  </a:txBody>
                  <a:tcPr/>
                </a:tc>
                <a:extLst>
                  <a:ext uri="{0D108BD9-81ED-4DB2-BD59-A6C34878D82A}">
                    <a16:rowId xmlns:a16="http://schemas.microsoft.com/office/drawing/2014/main" val="1553422852"/>
                  </a:ext>
                </a:extLst>
              </a:tr>
              <a:tr h="370840">
                <a:tc>
                  <a:txBody>
                    <a:bodyPr/>
                    <a:lstStyle/>
                    <a:p>
                      <a:r>
                        <a:rPr lang="en-US" dirty="0"/>
                        <a:t>RFE</a:t>
                      </a:r>
                    </a:p>
                  </a:txBody>
                  <a:tcPr/>
                </a:tc>
                <a:tc>
                  <a:txBody>
                    <a:bodyPr/>
                    <a:lstStyle/>
                    <a:p>
                      <a:r>
                        <a:rPr lang="en-US" dirty="0"/>
                        <a:t>Uses recursive feature elimination (RFE) to select top </a:t>
                      </a:r>
                      <a:r>
                        <a:rPr lang="en-US" i="1" dirty="0"/>
                        <a:t>K</a:t>
                      </a:r>
                      <a:r>
                        <a:rPr lang="en-US" i="0" dirty="0"/>
                        <a:t> variables that impact a given machine learning model. </a:t>
                      </a:r>
                      <a:endParaRPr lang="en-US" dirty="0"/>
                    </a:p>
                  </a:txBody>
                  <a:tcPr/>
                </a:tc>
                <a:extLst>
                  <a:ext uri="{0D108BD9-81ED-4DB2-BD59-A6C34878D82A}">
                    <a16:rowId xmlns:a16="http://schemas.microsoft.com/office/drawing/2014/main" val="1694161428"/>
                  </a:ext>
                </a:extLst>
              </a:tr>
              <a:tr h="370840">
                <a:tc>
                  <a:txBody>
                    <a:bodyPr/>
                    <a:lstStyle/>
                    <a:p>
                      <a:r>
                        <a:rPr lang="en-US" dirty="0"/>
                        <a:t>PCA</a:t>
                      </a:r>
                    </a:p>
                  </a:txBody>
                  <a:tcPr/>
                </a:tc>
                <a:tc>
                  <a:txBody>
                    <a:bodyPr/>
                    <a:lstStyle/>
                    <a:p>
                      <a:r>
                        <a:rPr lang="en-US" dirty="0"/>
                        <a:t>Principal component analysis (PCA) consolidates variables that have similar correlations into a single variable. </a:t>
                      </a:r>
                    </a:p>
                  </a:txBody>
                  <a:tcPr/>
                </a:tc>
                <a:extLst>
                  <a:ext uri="{0D108BD9-81ED-4DB2-BD59-A6C34878D82A}">
                    <a16:rowId xmlns:a16="http://schemas.microsoft.com/office/drawing/2014/main" val="925510789"/>
                  </a:ext>
                </a:extLst>
              </a:tr>
            </a:tbl>
          </a:graphicData>
        </a:graphic>
      </p:graphicFrame>
    </p:spTree>
    <p:extLst>
      <p:ext uri="{BB962C8B-B14F-4D97-AF65-F5344CB8AC3E}">
        <p14:creationId xmlns:p14="http://schemas.microsoft.com/office/powerpoint/2010/main" val="2566589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8E00-4851-46CA-A028-05DB78ABA52A}"/>
              </a:ext>
            </a:extLst>
          </p:cNvPr>
          <p:cNvSpPr>
            <a:spLocks noGrp="1"/>
          </p:cNvSpPr>
          <p:nvPr>
            <p:ph type="title"/>
          </p:nvPr>
        </p:nvSpPr>
        <p:spPr/>
        <p:txBody>
          <a:bodyPr/>
          <a:lstStyle/>
          <a:p>
            <a:r>
              <a:rPr lang="en-US" dirty="0"/>
              <a:t>Selecting Features Automatically</a:t>
            </a:r>
          </a:p>
        </p:txBody>
      </p:sp>
      <p:sp>
        <p:nvSpPr>
          <p:cNvPr id="6" name="Rectangle 1">
            <a:extLst>
              <a:ext uri="{FF2B5EF4-FFF2-40B4-BE49-F238E27FC236}">
                <a16:creationId xmlns:a16="http://schemas.microsoft.com/office/drawing/2014/main" id="{B9744C38-03FE-451B-B76B-26DEDCCA0EA1}"/>
              </a:ext>
            </a:extLst>
          </p:cNvPr>
          <p:cNvSpPr>
            <a:spLocks noChangeArrowheads="1"/>
          </p:cNvSpPr>
          <p:nvPr/>
        </p:nvSpPr>
        <p:spPr bwMode="auto">
          <a:xfrm>
            <a:off x="478330" y="2521564"/>
            <a:ext cx="3357563"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JetBrains Mono"/>
              </a:rPr>
              <a:t>import </a:t>
            </a:r>
            <a:r>
              <a:rPr kumimoji="0" lang="en-US" altLang="en-US" sz="1050" b="0" i="0" u="none" strike="noStrike" cap="none" normalizeH="0" baseline="0" dirty="0">
                <a:ln>
                  <a:noFill/>
                </a:ln>
                <a:solidFill>
                  <a:srgbClr val="000000"/>
                </a:solidFill>
                <a:effectLst/>
                <a:latin typeface="JetBrains Mono"/>
              </a:rPr>
              <a:t>pandas </a:t>
            </a:r>
            <a:r>
              <a:rPr kumimoji="0" lang="en-US" altLang="en-US" sz="1050" b="1" i="0" u="none" strike="noStrike" cap="none" normalizeH="0" baseline="0" dirty="0">
                <a:ln>
                  <a:noFill/>
                </a:ln>
                <a:solidFill>
                  <a:srgbClr val="000080"/>
                </a:solidFill>
                <a:effectLst/>
                <a:latin typeface="JetBrains Mono"/>
              </a:rPr>
              <a:t>as </a:t>
            </a:r>
            <a:r>
              <a:rPr kumimoji="0" lang="en-US" altLang="en-US" sz="1050" b="0" i="0" u="none" strike="noStrike" cap="none" normalizeH="0" baseline="0" dirty="0">
                <a:ln>
                  <a:noFill/>
                </a:ln>
                <a:solidFill>
                  <a:srgbClr val="000000"/>
                </a:solidFill>
                <a:effectLst/>
                <a:latin typeface="JetBrains Mono"/>
              </a:rPr>
              <a:t>pd</a:t>
            </a:r>
            <a:br>
              <a:rPr kumimoji="0" lang="en-US" altLang="en-US" sz="1050" b="0" i="0" u="none" strike="noStrike" cap="none" normalizeH="0" baseline="0" dirty="0">
                <a:ln>
                  <a:noFill/>
                </a:ln>
                <a:solidFill>
                  <a:srgbClr val="000000"/>
                </a:solidFill>
                <a:effectLst/>
                <a:latin typeface="JetBrains Mono"/>
              </a:rPr>
            </a:br>
            <a:r>
              <a:rPr kumimoji="0" lang="en-US" altLang="en-US" sz="1050" b="1" i="0" u="none" strike="noStrike" cap="none" normalizeH="0" baseline="0" dirty="0">
                <a:ln>
                  <a:noFill/>
                </a:ln>
                <a:solidFill>
                  <a:srgbClr val="000080"/>
                </a:solidFill>
                <a:effectLst/>
                <a:latin typeface="JetBrains Mono"/>
              </a:rPr>
              <a:t>from </a:t>
            </a:r>
            <a:r>
              <a:rPr kumimoji="0" lang="en-US" altLang="en-US" sz="1050" b="0" i="0" u="none" strike="noStrike" cap="none" normalizeH="0" baseline="0" dirty="0" err="1">
                <a:ln>
                  <a:noFill/>
                </a:ln>
                <a:solidFill>
                  <a:srgbClr val="000000"/>
                </a:solidFill>
                <a:effectLst/>
                <a:latin typeface="JetBrains Mono"/>
              </a:rPr>
              <a:t>sklearn.feature_selection</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import </a:t>
            </a:r>
            <a:r>
              <a:rPr kumimoji="0" lang="en-US" altLang="en-US" sz="1050" b="0" i="0" u="none" strike="noStrike" cap="none" normalizeH="0" baseline="0" dirty="0" err="1">
                <a:ln>
                  <a:noFill/>
                </a:ln>
                <a:solidFill>
                  <a:srgbClr val="000000"/>
                </a:solidFill>
                <a:effectLst/>
                <a:latin typeface="JetBrains Mono"/>
              </a:rPr>
              <a:t>SelectKBest</a:t>
            </a:r>
            <a:r>
              <a:rPr kumimoji="0" lang="en-US" altLang="en-US" sz="1050" b="0" i="0" u="none" strike="noStrike" cap="none" normalizeH="0" baseline="0" dirty="0">
                <a:ln>
                  <a:noFill/>
                </a:ln>
                <a:solidFill>
                  <a:srgbClr val="000000"/>
                </a:solidFill>
                <a:effectLst/>
                <a:latin typeface="JetBrains Mono"/>
              </a:rPr>
              <a:t>, chi2</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00"/>
                </a:solidFill>
                <a:effectLst/>
                <a:latin typeface="JetBrains Mono"/>
              </a:rPr>
              <a:t>df = </a:t>
            </a:r>
            <a:r>
              <a:rPr kumimoji="0" lang="en-US" altLang="en-US" sz="1050" b="0" i="0" u="none" strike="noStrike" cap="none" normalizeH="0" baseline="0" dirty="0" err="1">
                <a:ln>
                  <a:noFill/>
                </a:ln>
                <a:solidFill>
                  <a:srgbClr val="000000"/>
                </a:solidFill>
                <a:effectLst/>
                <a:latin typeface="JetBrains Mono"/>
              </a:rPr>
              <a:t>pd.read_csv</a:t>
            </a:r>
            <a:r>
              <a:rPr kumimoji="0" lang="en-US" altLang="en-US" sz="1050" b="0" i="0" u="none" strike="noStrike" cap="none" normalizeH="0" baseline="0" dirty="0">
                <a:ln>
                  <a:noFill/>
                </a:ln>
                <a:solidFill>
                  <a:srgbClr val="000000"/>
                </a:solidFill>
                <a:effectLst/>
                <a:latin typeface="JetBrains Mono"/>
              </a:rPr>
              <a:t>(</a:t>
            </a:r>
            <a:r>
              <a:rPr kumimoji="0" lang="en-US" altLang="en-US" sz="1050" b="1" i="0" u="none" strike="noStrike" cap="none" normalizeH="0" baseline="0" dirty="0">
                <a:ln>
                  <a:noFill/>
                </a:ln>
                <a:solidFill>
                  <a:srgbClr val="008080"/>
                </a:solidFill>
                <a:effectLst/>
                <a:latin typeface="JetBrains Mono"/>
              </a:rPr>
              <a:t>'https://bit.ly/39RbG1D'</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660099"/>
                </a:solidFill>
                <a:effectLst/>
                <a:latin typeface="JetBrains Mono"/>
              </a:rPr>
              <a:t>delimiter</a:t>
            </a:r>
            <a:r>
              <a:rPr kumimoji="0" lang="en-US" altLang="en-US" sz="1050" b="0" i="0" u="none" strike="noStrike" cap="none" normalizeH="0" baseline="0" dirty="0">
                <a:ln>
                  <a:noFill/>
                </a:ln>
                <a:solidFill>
                  <a:srgbClr val="000000"/>
                </a:solidFill>
                <a:effectLst/>
                <a:latin typeface="JetBrains Mono"/>
              </a:rPr>
              <a:t>=</a:t>
            </a:r>
            <a:r>
              <a:rPr kumimoji="0" lang="en-US" altLang="en-US" sz="1050" b="1" i="0" u="none" strike="noStrike" cap="none" normalizeH="0" baseline="0" dirty="0">
                <a:ln>
                  <a:noFill/>
                </a:ln>
                <a:solidFill>
                  <a:srgbClr val="008080"/>
                </a:solidFill>
                <a:effectLst/>
                <a:latin typeface="JetBrains Mono"/>
              </a:rPr>
              <a: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X = </a:t>
            </a:r>
            <a:r>
              <a:rPr kumimoji="0" lang="en-US" altLang="en-US" sz="1050" b="0" i="0" u="none" strike="noStrike" cap="none" normalizeH="0" baseline="0" dirty="0" err="1">
                <a:ln>
                  <a:noFill/>
                </a:ln>
                <a:solidFill>
                  <a:srgbClr val="000000"/>
                </a:solidFill>
                <a:effectLst/>
                <a:latin typeface="JetBrains Mono"/>
              </a:rPr>
              <a:t>df.values</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Extract output column (all rows, last column)</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Y = </a:t>
            </a:r>
            <a:r>
              <a:rPr kumimoji="0" lang="en-US" altLang="en-US" sz="1050" b="0" i="0" u="none" strike="noStrike" cap="none" normalizeH="0" baseline="0" dirty="0" err="1">
                <a:ln>
                  <a:noFill/>
                </a:ln>
                <a:solidFill>
                  <a:srgbClr val="000000"/>
                </a:solidFill>
                <a:effectLst/>
                <a:latin typeface="JetBrains Mono"/>
              </a:rPr>
              <a:t>df.values</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Extract the top 2 features that impact the outcome the most</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fit = </a:t>
            </a:r>
            <a:r>
              <a:rPr kumimoji="0" lang="en-US" altLang="en-US" sz="1050" b="0" i="0" u="none" strike="noStrike" cap="none" normalizeH="0" baseline="0" dirty="0" err="1">
                <a:ln>
                  <a:noFill/>
                </a:ln>
                <a:solidFill>
                  <a:srgbClr val="000000"/>
                </a:solidFill>
                <a:effectLst/>
                <a:latin typeface="JetBrains Mono"/>
              </a:rPr>
              <a:t>SelectKBest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660099"/>
                </a:solidFill>
                <a:effectLst/>
                <a:latin typeface="JetBrains Mono"/>
              </a:rPr>
              <a:t>score_func</a:t>
            </a:r>
            <a:r>
              <a:rPr kumimoji="0" lang="en-US" altLang="en-US" sz="1050" b="0" i="0" u="none" strike="noStrike" cap="none" normalizeH="0" baseline="0" dirty="0">
                <a:ln>
                  <a:noFill/>
                </a:ln>
                <a:solidFill>
                  <a:srgbClr val="000000"/>
                </a:solidFill>
                <a:effectLst/>
                <a:latin typeface="JetBrains Mono"/>
              </a:rPr>
              <a:t>=chi2, </a:t>
            </a:r>
            <a:r>
              <a:rPr kumimoji="0" lang="en-US" altLang="en-US" sz="1050" b="0" i="0" u="none" strike="noStrike" cap="none" normalizeH="0" baseline="0" dirty="0">
                <a:ln>
                  <a:noFill/>
                </a:ln>
                <a:solidFill>
                  <a:srgbClr val="660099"/>
                </a:solidFill>
                <a:effectLst/>
                <a:latin typeface="JetBrains Mono"/>
              </a:rPr>
              <a:t>k</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a:t>
            </a:r>
            <a:r>
              <a:rPr kumimoji="0" lang="en-US" altLang="en-US" sz="1050" b="0" i="0" u="none" strike="noStrike" cap="none" normalizeH="0" baseline="0" dirty="0">
                <a:ln>
                  <a:noFill/>
                </a:ln>
                <a:solidFill>
                  <a:srgbClr val="000000"/>
                </a:solidFill>
                <a:effectLst/>
                <a:latin typeface="JetBrains Mono"/>
              </a:rPr>
              <a:t>).fit(X,Y)</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fit.scores</a:t>
            </a:r>
            <a:r>
              <a:rPr kumimoji="0" lang="en-US" altLang="en-US" sz="1050" b="0" i="0" u="none" strike="noStrike" cap="none" normalizeH="0" baseline="0" dirty="0">
                <a:ln>
                  <a:noFill/>
                </a:ln>
                <a:solidFill>
                  <a:srgbClr val="000000"/>
                </a:solidFill>
                <a:effectLst/>
                <a:latin typeface="JetBrains Mono"/>
              </a:rPr>
              <a:t>_)</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00"/>
                </a:solidFill>
                <a:effectLst/>
                <a:latin typeface="JetBrains Mono"/>
              </a:rPr>
              <a:t>features = </a:t>
            </a:r>
            <a:r>
              <a:rPr kumimoji="0" lang="en-US" altLang="en-US" sz="1050" b="0" i="0" u="none" strike="noStrike" cap="none" normalizeH="0" baseline="0" dirty="0" err="1">
                <a:ln>
                  <a:noFill/>
                </a:ln>
                <a:solidFill>
                  <a:srgbClr val="000000"/>
                </a:solidFill>
                <a:effectLst/>
                <a:latin typeface="JetBrains Mono"/>
              </a:rPr>
              <a:t>fit.transform</a:t>
            </a:r>
            <a:r>
              <a:rPr kumimoji="0" lang="en-US" altLang="en-US" sz="1050" b="0" i="0" u="none" strike="noStrike" cap="none" normalizeH="0" baseline="0" dirty="0">
                <a:ln>
                  <a:noFill/>
                </a:ln>
                <a:solidFill>
                  <a:srgbClr val="000000"/>
                </a:solidFill>
                <a:effectLst/>
                <a:latin typeface="JetBrains Mono"/>
              </a:rPr>
              <a:t>(X)</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(features)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94EA92B-BCA1-4458-9068-8F700D724458}"/>
              </a:ext>
            </a:extLst>
          </p:cNvPr>
          <p:cNvSpPr>
            <a:spLocks noChangeArrowheads="1"/>
          </p:cNvSpPr>
          <p:nvPr/>
        </p:nvSpPr>
        <p:spPr bwMode="auto">
          <a:xfrm>
            <a:off x="4107439" y="2521562"/>
            <a:ext cx="3572007"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JetBrains Mono"/>
              </a:rPr>
              <a:t>import </a:t>
            </a:r>
            <a:r>
              <a:rPr kumimoji="0" lang="en-US" altLang="en-US" sz="1050" b="0" i="0" u="none" strike="noStrike" cap="none" normalizeH="0" baseline="0" dirty="0">
                <a:ln>
                  <a:noFill/>
                </a:ln>
                <a:solidFill>
                  <a:srgbClr val="000000"/>
                </a:solidFill>
                <a:effectLst/>
                <a:latin typeface="JetBrains Mono"/>
              </a:rPr>
              <a:t>pandas </a:t>
            </a:r>
            <a:r>
              <a:rPr kumimoji="0" lang="en-US" altLang="en-US" sz="1050" b="1" i="0" u="none" strike="noStrike" cap="none" normalizeH="0" baseline="0" dirty="0">
                <a:ln>
                  <a:noFill/>
                </a:ln>
                <a:solidFill>
                  <a:srgbClr val="000080"/>
                </a:solidFill>
                <a:effectLst/>
                <a:latin typeface="JetBrains Mono"/>
              </a:rPr>
              <a:t>as </a:t>
            </a:r>
            <a:r>
              <a:rPr kumimoji="0" lang="en-US" altLang="en-US" sz="1050" b="0" i="0" u="none" strike="noStrike" cap="none" normalizeH="0" baseline="0" dirty="0">
                <a:ln>
                  <a:noFill/>
                </a:ln>
                <a:solidFill>
                  <a:srgbClr val="000000"/>
                </a:solidFill>
                <a:effectLst/>
                <a:latin typeface="JetBrains Mono"/>
              </a:rPr>
              <a:t>pd</a:t>
            </a:r>
            <a:br>
              <a:rPr kumimoji="0" lang="en-US" altLang="en-US" sz="1050" b="0" i="0" u="none" strike="noStrike" cap="none" normalizeH="0" baseline="0" dirty="0">
                <a:ln>
                  <a:noFill/>
                </a:ln>
                <a:solidFill>
                  <a:srgbClr val="000000"/>
                </a:solidFill>
                <a:effectLst/>
                <a:latin typeface="JetBrains Mono"/>
              </a:rPr>
            </a:br>
            <a:r>
              <a:rPr kumimoji="0" lang="en-US" altLang="en-US" sz="1050" b="1" i="0" u="none" strike="noStrike" cap="none" normalizeH="0" baseline="0" dirty="0">
                <a:ln>
                  <a:noFill/>
                </a:ln>
                <a:solidFill>
                  <a:srgbClr val="000080"/>
                </a:solidFill>
                <a:effectLst/>
                <a:latin typeface="JetBrains Mono"/>
              </a:rPr>
              <a:t>from </a:t>
            </a:r>
            <a:r>
              <a:rPr kumimoji="0" lang="en-US" altLang="en-US" sz="1050" b="0" i="0" u="none" strike="noStrike" cap="none" normalizeH="0" baseline="0" dirty="0" err="1">
                <a:ln>
                  <a:noFill/>
                </a:ln>
                <a:solidFill>
                  <a:srgbClr val="000000"/>
                </a:solidFill>
                <a:effectLst/>
                <a:latin typeface="JetBrains Mono"/>
              </a:rPr>
              <a:t>sklearn.feature_selection</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import </a:t>
            </a:r>
            <a:r>
              <a:rPr kumimoji="0" lang="en-US" altLang="en-US" sz="1050" b="0" i="0" u="none" strike="noStrike" cap="none" normalizeH="0" baseline="0" dirty="0">
                <a:ln>
                  <a:noFill/>
                </a:ln>
                <a:solidFill>
                  <a:srgbClr val="000000"/>
                </a:solidFill>
                <a:effectLst/>
                <a:latin typeface="JetBrains Mono"/>
              </a:rPr>
              <a:t>RFE</a:t>
            </a:r>
            <a:br>
              <a:rPr kumimoji="0" lang="en-US" altLang="en-US" sz="1050" b="0" i="0" u="none" strike="noStrike" cap="none" normalizeH="0" baseline="0" dirty="0">
                <a:ln>
                  <a:noFill/>
                </a:ln>
                <a:solidFill>
                  <a:srgbClr val="000000"/>
                </a:solidFill>
                <a:effectLst/>
                <a:latin typeface="JetBrains Mono"/>
              </a:rPr>
            </a:br>
            <a:r>
              <a:rPr kumimoji="0" lang="en-US" altLang="en-US" sz="1050" b="1" i="0" u="none" strike="noStrike" cap="none" normalizeH="0" baseline="0" dirty="0">
                <a:ln>
                  <a:noFill/>
                </a:ln>
                <a:solidFill>
                  <a:srgbClr val="000080"/>
                </a:solidFill>
                <a:effectLst/>
                <a:latin typeface="JetBrains Mono"/>
              </a:rPr>
              <a:t>from </a:t>
            </a:r>
            <a:r>
              <a:rPr kumimoji="0" lang="en-US" altLang="en-US" sz="1050" b="0" i="0" u="none" strike="noStrike" cap="none" normalizeH="0" baseline="0" dirty="0" err="1">
                <a:ln>
                  <a:noFill/>
                </a:ln>
                <a:solidFill>
                  <a:srgbClr val="000000"/>
                </a:solidFill>
                <a:effectLst/>
                <a:latin typeface="JetBrains Mono"/>
              </a:rPr>
              <a:t>sklearn.linear_model</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import </a:t>
            </a:r>
            <a:r>
              <a:rPr kumimoji="0" lang="en-US" altLang="en-US" sz="1050" b="0" i="0" u="none" strike="noStrike" cap="none" normalizeH="0" baseline="0" dirty="0" err="1">
                <a:ln>
                  <a:noFill/>
                </a:ln>
                <a:solidFill>
                  <a:srgbClr val="000000"/>
                </a:solidFill>
                <a:effectLst/>
                <a:latin typeface="JetBrains Mono"/>
              </a:rPr>
              <a:t>LogisticRegression</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00"/>
                </a:solidFill>
                <a:effectLst/>
                <a:latin typeface="JetBrains Mono"/>
              </a:rPr>
              <a:t>df = </a:t>
            </a:r>
            <a:r>
              <a:rPr kumimoji="0" lang="en-US" altLang="en-US" sz="1050" b="0" i="0" u="none" strike="noStrike" cap="none" normalizeH="0" baseline="0" dirty="0" err="1">
                <a:ln>
                  <a:noFill/>
                </a:ln>
                <a:solidFill>
                  <a:srgbClr val="000000"/>
                </a:solidFill>
                <a:effectLst/>
                <a:latin typeface="JetBrains Mono"/>
              </a:rPr>
              <a:t>pd.read_csv</a:t>
            </a:r>
            <a:r>
              <a:rPr kumimoji="0" lang="en-US" altLang="en-US" sz="1050" b="0" i="0" u="none" strike="noStrike" cap="none" normalizeH="0" baseline="0" dirty="0">
                <a:ln>
                  <a:noFill/>
                </a:ln>
                <a:solidFill>
                  <a:srgbClr val="000000"/>
                </a:solidFill>
                <a:effectLst/>
                <a:latin typeface="JetBrains Mono"/>
              </a:rPr>
              <a:t>(</a:t>
            </a:r>
            <a:r>
              <a:rPr kumimoji="0" lang="en-US" altLang="en-US" sz="1050" b="1" i="0" u="none" strike="noStrike" cap="none" normalizeH="0" baseline="0" dirty="0">
                <a:ln>
                  <a:noFill/>
                </a:ln>
                <a:solidFill>
                  <a:srgbClr val="008080"/>
                </a:solidFill>
                <a:effectLst/>
                <a:latin typeface="JetBrains Mono"/>
              </a:rPr>
              <a:t>'https://bit.ly/33iTfS9'</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660099"/>
                </a:solidFill>
                <a:effectLst/>
                <a:latin typeface="JetBrains Mono"/>
              </a:rPr>
              <a:t>delimiter</a:t>
            </a:r>
            <a:r>
              <a:rPr kumimoji="0" lang="en-US" altLang="en-US" sz="1050" b="0" i="0" u="none" strike="noStrike" cap="none" normalizeH="0" baseline="0" dirty="0">
                <a:ln>
                  <a:noFill/>
                </a:ln>
                <a:solidFill>
                  <a:srgbClr val="000000"/>
                </a:solidFill>
                <a:effectLst/>
                <a:latin typeface="JetBrains Mono"/>
              </a:rPr>
              <a:t>=</a:t>
            </a:r>
            <a:r>
              <a:rPr kumimoji="0" lang="en-US" altLang="en-US" sz="1050" b="1" i="0" u="none" strike="noStrike" cap="none" normalizeH="0" baseline="0" dirty="0">
                <a:ln>
                  <a:noFill/>
                </a:ln>
                <a:solidFill>
                  <a:srgbClr val="008080"/>
                </a:solidFill>
                <a:effectLst/>
                <a:latin typeface="JetBrains Mono"/>
              </a:rPr>
              <a: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X = </a:t>
            </a:r>
            <a:r>
              <a:rPr kumimoji="0" lang="en-US" altLang="en-US" sz="1050" b="0" i="0" u="none" strike="noStrike" cap="none" normalizeH="0" baseline="0" dirty="0" err="1">
                <a:ln>
                  <a:noFill/>
                </a:ln>
                <a:solidFill>
                  <a:srgbClr val="000000"/>
                </a:solidFill>
                <a:effectLst/>
                <a:latin typeface="JetBrains Mono"/>
              </a:rPr>
              <a:t>df.values</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Extract output column (all rows, last column)</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Y = </a:t>
            </a:r>
            <a:r>
              <a:rPr kumimoji="0" lang="en-US" altLang="en-US" sz="1050" b="0" i="0" u="none" strike="noStrike" cap="none" normalizeH="0" baseline="0" dirty="0" err="1">
                <a:ln>
                  <a:noFill/>
                </a:ln>
                <a:solidFill>
                  <a:srgbClr val="000000"/>
                </a:solidFill>
                <a:effectLst/>
                <a:latin typeface="JetBrains Mono"/>
              </a:rPr>
              <a:t>df.values</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Extract the top 2 features that impact the outcome the most</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model = </a:t>
            </a:r>
            <a:r>
              <a:rPr kumimoji="0" lang="en-US" altLang="en-US" sz="1050" b="0" i="0" u="none" strike="noStrike" cap="none" normalizeH="0" baseline="0" dirty="0" err="1">
                <a:ln>
                  <a:noFill/>
                </a:ln>
                <a:solidFill>
                  <a:srgbClr val="000000"/>
                </a:solidFill>
                <a:effectLst/>
                <a:latin typeface="JetBrains Mono"/>
              </a:rPr>
              <a:t>LogisticRegression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660099"/>
                </a:solidFill>
                <a:effectLst/>
                <a:latin typeface="JetBrains Mono"/>
              </a:rPr>
              <a:t>solver</a:t>
            </a:r>
            <a:r>
              <a:rPr kumimoji="0" lang="en-US" altLang="en-US" sz="1050" b="0" i="0" u="none" strike="noStrike" cap="none" normalizeH="0" baseline="0" dirty="0">
                <a:ln>
                  <a:noFill/>
                </a:ln>
                <a:solidFill>
                  <a:srgbClr val="000000"/>
                </a:solidFill>
                <a:effectLst/>
                <a:latin typeface="JetBrains Mono"/>
              </a:rPr>
              <a:t>=</a:t>
            </a:r>
            <a:r>
              <a:rPr kumimoji="0" lang="en-US" altLang="en-US" sz="1050" b="1" i="0" u="none" strike="noStrike" cap="none" normalizeH="0" baseline="0" dirty="0">
                <a:ln>
                  <a:noFill/>
                </a:ln>
                <a:solidFill>
                  <a:srgbClr val="008080"/>
                </a:solidFill>
                <a:effectLst/>
                <a:latin typeface="JetBrains Mono"/>
              </a:rPr>
              <a:t>'</a:t>
            </a:r>
            <a:r>
              <a:rPr kumimoji="0" lang="en-US" altLang="en-US" sz="1050" b="1" i="0" u="none" strike="noStrike" cap="none" normalizeH="0" baseline="0" dirty="0" err="1">
                <a:ln>
                  <a:noFill/>
                </a:ln>
                <a:solidFill>
                  <a:srgbClr val="008080"/>
                </a:solidFill>
                <a:effectLst/>
                <a:latin typeface="JetBrains Mono"/>
              </a:rPr>
              <a:t>liblinear</a:t>
            </a:r>
            <a:r>
              <a:rPr kumimoji="0" lang="en-US" altLang="en-US" sz="1050" b="1" i="0" u="none" strike="noStrike" cap="none" normalizeH="0" baseline="0" dirty="0">
                <a:ln>
                  <a:noFill/>
                </a:ln>
                <a:solidFill>
                  <a:srgbClr val="008080"/>
                </a:solidFill>
                <a:effectLst/>
                <a:latin typeface="JetBrains Mono"/>
              </a:rPr>
              <a: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rfe</a:t>
            </a:r>
            <a:r>
              <a:rPr kumimoji="0" lang="en-US" altLang="en-US" sz="1050" b="0" i="0" u="none" strike="noStrike" cap="none" normalizeH="0" baseline="0" dirty="0">
                <a:ln>
                  <a:noFill/>
                </a:ln>
                <a:solidFill>
                  <a:srgbClr val="000000"/>
                </a:solidFill>
                <a:effectLst/>
                <a:latin typeface="JetBrains Mono"/>
              </a:rPr>
              <a:t> = RFE(model, </a:t>
            </a:r>
            <a:r>
              <a:rPr kumimoji="0" lang="en-US" altLang="en-US" sz="1050" b="0" i="0" u="none" strike="noStrike" cap="none" normalizeH="0" baseline="0" dirty="0">
                <a:ln>
                  <a:noFill/>
                </a:ln>
                <a:solidFill>
                  <a:srgbClr val="0000FF"/>
                </a:solidFill>
                <a:effectLst/>
                <a:latin typeface="JetBrains Mono"/>
              </a:rPr>
              <a:t>2</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00"/>
                </a:solidFill>
                <a:effectLst/>
                <a:latin typeface="JetBrains Mono"/>
              </a:rPr>
              <a:t>fit = </a:t>
            </a:r>
            <a:r>
              <a:rPr kumimoji="0" lang="en-US" altLang="en-US" sz="1050" b="0" i="0" u="none" strike="noStrike" cap="none" normalizeH="0" baseline="0" dirty="0" err="1">
                <a:ln>
                  <a:noFill/>
                </a:ln>
                <a:solidFill>
                  <a:srgbClr val="000000"/>
                </a:solidFill>
                <a:effectLst/>
                <a:latin typeface="JetBrains Mono"/>
              </a:rPr>
              <a:t>rfe.fit</a:t>
            </a:r>
            <a:r>
              <a:rPr kumimoji="0" lang="en-US" altLang="en-US" sz="1050" b="0" i="0" u="none" strike="noStrike" cap="none" normalizeH="0" baseline="0" dirty="0">
                <a:ln>
                  <a:noFill/>
                </a:ln>
                <a:solidFill>
                  <a:srgbClr val="000000"/>
                </a:solidFill>
                <a:effectLst/>
                <a:latin typeface="JetBrains Mono"/>
              </a:rPr>
              <a:t>(X, Y)</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1" i="0" u="none" strike="noStrike" cap="none" normalizeH="0" baseline="0" dirty="0">
                <a:ln>
                  <a:noFill/>
                </a:ln>
                <a:solidFill>
                  <a:srgbClr val="008080"/>
                </a:solidFill>
                <a:effectLst/>
                <a:latin typeface="JetBrains Mono"/>
              </a:rPr>
              <a:t>"Selected Features: %s" </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err="1">
                <a:ln>
                  <a:noFill/>
                </a:ln>
                <a:solidFill>
                  <a:srgbClr val="000000"/>
                </a:solidFill>
                <a:effectLst/>
                <a:latin typeface="JetBrains Mono"/>
              </a:rPr>
              <a:t>fit.support</a:t>
            </a:r>
            <a:r>
              <a:rPr kumimoji="0" lang="en-US" altLang="en-US" sz="1050" b="0" i="0" u="none" strike="noStrike" cap="none" normalizeH="0" baseline="0" dirty="0">
                <a:ln>
                  <a:noFill/>
                </a:ln>
                <a:solidFill>
                  <a:srgbClr val="000000"/>
                </a:solidFill>
                <a:effectLst/>
                <a:latin typeface="JetBrains Mono"/>
              </a:rPr>
              <a:t>_)</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1" i="0" u="none" strike="noStrike" cap="none" normalizeH="0" baseline="0" dirty="0">
                <a:ln>
                  <a:noFill/>
                </a:ln>
                <a:solidFill>
                  <a:srgbClr val="008080"/>
                </a:solidFill>
                <a:effectLst/>
                <a:latin typeface="JetBrains Mono"/>
              </a:rPr>
              <a:t>"Feature Ranking: %s" </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err="1">
                <a:ln>
                  <a:noFill/>
                </a:ln>
                <a:solidFill>
                  <a:srgbClr val="000000"/>
                </a:solidFill>
                <a:effectLst/>
                <a:latin typeface="JetBrains Mono"/>
              </a:rPr>
              <a:t>fit.ranking</a:t>
            </a:r>
            <a:r>
              <a:rPr kumimoji="0" lang="en-US" altLang="en-US" sz="1050" b="0" i="0" u="none" strike="noStrike" cap="none" normalizeH="0" baseline="0" dirty="0">
                <a:ln>
                  <a:noFill/>
                </a:ln>
                <a:solidFill>
                  <a:srgbClr val="000000"/>
                </a:solidFill>
                <a:effectLst/>
                <a:latin typeface="JetBrains Mono"/>
              </a:rPr>
              <a:t>_)</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24F1C6D4-D3CC-4410-981A-DC3909A1B13B}"/>
              </a:ext>
            </a:extLst>
          </p:cNvPr>
          <p:cNvSpPr txBox="1"/>
          <p:nvPr/>
        </p:nvSpPr>
        <p:spPr>
          <a:xfrm>
            <a:off x="1499756" y="2068435"/>
            <a:ext cx="1250443"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err="1">
                <a:solidFill>
                  <a:prstClr val="black">
                    <a:lumMod val="75000"/>
                    <a:lumOff val="25000"/>
                  </a:prstClr>
                </a:solidFill>
                <a:latin typeface="Segoe UI" panose="020B0502040204020203" pitchFamily="34" charset="0"/>
                <a:cs typeface="Segoe UI" panose="020B0502040204020203" pitchFamily="34" charset="0"/>
              </a:rPr>
              <a:t>SelectKBest</a:t>
            </a:r>
            <a:endParaRPr lang="en-US" sz="1600" b="1" i="1"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B877BCE6-1494-43F8-8C37-A7388828CFBB}"/>
              </a:ext>
            </a:extLst>
          </p:cNvPr>
          <p:cNvSpPr txBox="1"/>
          <p:nvPr/>
        </p:nvSpPr>
        <p:spPr>
          <a:xfrm>
            <a:off x="5494444" y="2068435"/>
            <a:ext cx="643081"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RFE</a:t>
            </a:r>
          </a:p>
        </p:txBody>
      </p:sp>
      <p:sp>
        <p:nvSpPr>
          <p:cNvPr id="12" name="Rectangle 3">
            <a:extLst>
              <a:ext uri="{FF2B5EF4-FFF2-40B4-BE49-F238E27FC236}">
                <a16:creationId xmlns:a16="http://schemas.microsoft.com/office/drawing/2014/main" id="{B3249641-2343-4BD1-8ACA-C3EC9D20DC1E}"/>
              </a:ext>
            </a:extLst>
          </p:cNvPr>
          <p:cNvSpPr>
            <a:spLocks noChangeArrowheads="1"/>
          </p:cNvSpPr>
          <p:nvPr/>
        </p:nvSpPr>
        <p:spPr bwMode="auto">
          <a:xfrm>
            <a:off x="7950992" y="2521562"/>
            <a:ext cx="3572007"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JetBrains Mono"/>
              </a:rPr>
              <a:t>import </a:t>
            </a:r>
            <a:r>
              <a:rPr kumimoji="0" lang="en-US" altLang="en-US" sz="1050" b="0" i="0" u="none" strike="noStrike" cap="none" normalizeH="0" baseline="0" dirty="0">
                <a:ln>
                  <a:noFill/>
                </a:ln>
                <a:solidFill>
                  <a:srgbClr val="000000"/>
                </a:solidFill>
                <a:effectLst/>
                <a:latin typeface="JetBrains Mono"/>
              </a:rPr>
              <a:t>pandas </a:t>
            </a:r>
            <a:r>
              <a:rPr kumimoji="0" lang="en-US" altLang="en-US" sz="1050" b="1" i="0" u="none" strike="noStrike" cap="none" normalizeH="0" baseline="0" dirty="0">
                <a:ln>
                  <a:noFill/>
                </a:ln>
                <a:solidFill>
                  <a:srgbClr val="000080"/>
                </a:solidFill>
                <a:effectLst/>
                <a:latin typeface="JetBrains Mono"/>
              </a:rPr>
              <a:t>as </a:t>
            </a:r>
            <a:r>
              <a:rPr kumimoji="0" lang="en-US" altLang="en-US" sz="1050" b="0" i="0" u="none" strike="noStrike" cap="none" normalizeH="0" baseline="0" dirty="0">
                <a:ln>
                  <a:noFill/>
                </a:ln>
                <a:solidFill>
                  <a:srgbClr val="000000"/>
                </a:solidFill>
                <a:effectLst/>
                <a:latin typeface="JetBrains Mono"/>
              </a:rPr>
              <a:t>pd</a:t>
            </a:r>
            <a:br>
              <a:rPr kumimoji="0" lang="en-US" altLang="en-US" sz="1050" b="0" i="0" u="none" strike="noStrike" cap="none" normalizeH="0" baseline="0" dirty="0">
                <a:ln>
                  <a:noFill/>
                </a:ln>
                <a:solidFill>
                  <a:srgbClr val="000000"/>
                </a:solidFill>
                <a:effectLst/>
                <a:latin typeface="JetBrains Mono"/>
              </a:rPr>
            </a:br>
            <a:r>
              <a:rPr kumimoji="0" lang="en-US" altLang="en-US" sz="1050" b="1" i="0" u="none" strike="noStrike" cap="none" normalizeH="0" baseline="0" dirty="0">
                <a:ln>
                  <a:noFill/>
                </a:ln>
                <a:solidFill>
                  <a:srgbClr val="000080"/>
                </a:solidFill>
                <a:effectLst/>
                <a:latin typeface="JetBrains Mono"/>
              </a:rPr>
              <a:t>from </a:t>
            </a:r>
            <a:r>
              <a:rPr kumimoji="0" lang="en-US" altLang="en-US" sz="1050" b="0" i="0" u="none" strike="noStrike" cap="none" normalizeH="0" baseline="0" dirty="0" err="1">
                <a:ln>
                  <a:noFill/>
                </a:ln>
                <a:solidFill>
                  <a:srgbClr val="000000"/>
                </a:solidFill>
                <a:effectLst/>
                <a:latin typeface="JetBrains Mono"/>
              </a:rPr>
              <a:t>sklearn.decomposition</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import </a:t>
            </a:r>
            <a:r>
              <a:rPr kumimoji="0" lang="en-US" altLang="en-US" sz="1050" b="0" i="0" u="none" strike="noStrike" cap="none" normalizeH="0" baseline="0" dirty="0">
                <a:ln>
                  <a:noFill/>
                </a:ln>
                <a:solidFill>
                  <a:srgbClr val="000000"/>
                </a:solidFill>
                <a:effectLst/>
                <a:latin typeface="JetBrains Mono"/>
              </a:rPr>
              <a:t>PCA</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00"/>
                </a:solidFill>
                <a:effectLst/>
                <a:latin typeface="JetBrains Mono"/>
              </a:rPr>
              <a:t>df = </a:t>
            </a:r>
            <a:r>
              <a:rPr kumimoji="0" lang="en-US" altLang="en-US" sz="1050" b="0" i="0" u="none" strike="noStrike" cap="none" normalizeH="0" baseline="0" dirty="0" err="1">
                <a:ln>
                  <a:noFill/>
                </a:ln>
                <a:solidFill>
                  <a:srgbClr val="000000"/>
                </a:solidFill>
                <a:effectLst/>
                <a:latin typeface="JetBrains Mono"/>
              </a:rPr>
              <a:t>pd.read_csv</a:t>
            </a:r>
            <a:r>
              <a:rPr kumimoji="0" lang="en-US" altLang="en-US" sz="1050" b="0" i="0" u="none" strike="noStrike" cap="none" normalizeH="0" baseline="0" dirty="0">
                <a:ln>
                  <a:noFill/>
                </a:ln>
                <a:solidFill>
                  <a:srgbClr val="000000"/>
                </a:solidFill>
                <a:effectLst/>
                <a:latin typeface="JetBrains Mono"/>
              </a:rPr>
              <a:t>(</a:t>
            </a:r>
            <a:r>
              <a:rPr kumimoji="0" lang="en-US" altLang="en-US" sz="1050" b="1" i="0" u="none" strike="noStrike" cap="none" normalizeH="0" baseline="0" dirty="0">
                <a:ln>
                  <a:noFill/>
                </a:ln>
                <a:solidFill>
                  <a:srgbClr val="008080"/>
                </a:solidFill>
                <a:effectLst/>
                <a:latin typeface="JetBrains Mono"/>
              </a:rPr>
              <a:t>'https://bit.ly/3i4cUcE'</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660099"/>
                </a:solidFill>
                <a:effectLst/>
                <a:latin typeface="JetBrains Mono"/>
              </a:rPr>
              <a:t>delimiter</a:t>
            </a:r>
            <a:r>
              <a:rPr kumimoji="0" lang="en-US" altLang="en-US" sz="1050" b="0" i="0" u="none" strike="noStrike" cap="none" normalizeH="0" baseline="0" dirty="0">
                <a:ln>
                  <a:noFill/>
                </a:ln>
                <a:solidFill>
                  <a:srgbClr val="000000"/>
                </a:solidFill>
                <a:effectLst/>
                <a:latin typeface="JetBrains Mono"/>
              </a:rPr>
              <a:t>=</a:t>
            </a:r>
            <a:r>
              <a:rPr kumimoji="0" lang="en-US" altLang="en-US" sz="1050" b="1" i="0" u="none" strike="noStrike" cap="none" normalizeH="0" baseline="0" dirty="0">
                <a:ln>
                  <a:noFill/>
                </a:ln>
                <a:solidFill>
                  <a:srgbClr val="008080"/>
                </a:solidFill>
                <a:effectLst/>
                <a:latin typeface="JetBrains Mono"/>
              </a:rPr>
              <a: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X = </a:t>
            </a:r>
            <a:r>
              <a:rPr kumimoji="0" lang="en-US" altLang="en-US" sz="1050" b="0" i="0" u="none" strike="noStrike" cap="none" normalizeH="0" baseline="0" dirty="0" err="1">
                <a:ln>
                  <a:noFill/>
                </a:ln>
                <a:solidFill>
                  <a:srgbClr val="000000"/>
                </a:solidFill>
                <a:effectLst/>
                <a:latin typeface="JetBrains Mono"/>
              </a:rPr>
              <a:t>df.values</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Extract output column (all rows, last column)</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Y = </a:t>
            </a:r>
            <a:r>
              <a:rPr kumimoji="0" lang="en-US" altLang="en-US" sz="1050" b="0" i="0" u="none" strike="noStrike" cap="none" normalizeH="0" baseline="0" dirty="0" err="1">
                <a:ln>
                  <a:noFill/>
                </a:ln>
                <a:solidFill>
                  <a:srgbClr val="000000"/>
                </a:solidFill>
                <a:effectLst/>
                <a:latin typeface="JetBrains Mono"/>
              </a:rPr>
              <a:t>df.values</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feature extraction</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pca</a:t>
            </a:r>
            <a:r>
              <a:rPr kumimoji="0" lang="en-US" altLang="en-US" sz="1050" b="0" i="0" u="none" strike="noStrike" cap="none" normalizeH="0" baseline="0" dirty="0">
                <a:ln>
                  <a:noFill/>
                </a:ln>
                <a:solidFill>
                  <a:srgbClr val="000000"/>
                </a:solidFill>
                <a:effectLst/>
                <a:latin typeface="JetBrains Mono"/>
              </a:rPr>
              <a:t> = PCA(</a:t>
            </a:r>
            <a:r>
              <a:rPr kumimoji="0" lang="en-US" altLang="en-US" sz="1050" b="0" i="0" u="none" strike="noStrike" cap="none" normalizeH="0" baseline="0" dirty="0" err="1">
                <a:ln>
                  <a:noFill/>
                </a:ln>
                <a:solidFill>
                  <a:srgbClr val="660099"/>
                </a:solidFill>
                <a:effectLst/>
                <a:latin typeface="JetBrains Mono"/>
              </a:rPr>
              <a:t>n_components</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3</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00"/>
                </a:solidFill>
                <a:effectLst/>
                <a:latin typeface="JetBrains Mono"/>
              </a:rPr>
              <a:t>fit = </a:t>
            </a:r>
            <a:r>
              <a:rPr kumimoji="0" lang="en-US" altLang="en-US" sz="1050" b="0" i="0" u="none" strike="noStrike" cap="none" normalizeH="0" baseline="0" dirty="0" err="1">
                <a:ln>
                  <a:noFill/>
                </a:ln>
                <a:solidFill>
                  <a:srgbClr val="000000"/>
                </a:solidFill>
                <a:effectLst/>
                <a:latin typeface="JetBrains Mono"/>
              </a:rPr>
              <a:t>pca.fit</a:t>
            </a:r>
            <a:r>
              <a:rPr kumimoji="0" lang="en-US" altLang="en-US" sz="1050" b="0" i="0" u="none" strike="noStrike" cap="none" normalizeH="0" baseline="0" dirty="0">
                <a:ln>
                  <a:noFill/>
                </a:ln>
                <a:solidFill>
                  <a:srgbClr val="000000"/>
                </a:solidFill>
                <a:effectLst/>
                <a:latin typeface="JetBrains Mono"/>
              </a:rPr>
              <a:t>(X)</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summarize components</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1" i="0" u="none" strike="noStrike" cap="none" normalizeH="0" baseline="0" dirty="0">
                <a:ln>
                  <a:noFill/>
                </a:ln>
                <a:solidFill>
                  <a:srgbClr val="008080"/>
                </a:solidFill>
                <a:effectLst/>
                <a:latin typeface="JetBrains Mono"/>
              </a:rPr>
              <a:t>"Explained Variance: %s" </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err="1">
                <a:ln>
                  <a:noFill/>
                </a:ln>
                <a:solidFill>
                  <a:srgbClr val="000000"/>
                </a:solidFill>
                <a:effectLst/>
                <a:latin typeface="JetBrains Mono"/>
              </a:rPr>
              <a:t>fit.explained_variance_ratio</a:t>
            </a:r>
            <a:r>
              <a:rPr kumimoji="0" lang="en-US" altLang="en-US" sz="1050" b="0" i="0" u="none" strike="noStrike" cap="none" normalizeH="0" baseline="0" dirty="0">
                <a:ln>
                  <a:noFill/>
                </a:ln>
                <a:solidFill>
                  <a:srgbClr val="000000"/>
                </a:solidFill>
                <a:effectLst/>
                <a:latin typeface="JetBrains Mono"/>
              </a:rPr>
              <a:t>_)</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fit.components</a:t>
            </a:r>
            <a:r>
              <a:rPr kumimoji="0" lang="en-US" altLang="en-US" sz="1050" b="0" i="0" u="none" strike="noStrike" cap="none" normalizeH="0" baseline="0" dirty="0">
                <a:ln>
                  <a:noFill/>
                </a:ln>
                <a:solidFill>
                  <a:srgbClr val="000000"/>
                </a:solidFill>
                <a:effectLst/>
                <a:latin typeface="JetBrains Mono"/>
              </a:rPr>
              <a:t>_)</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08CE3872-45F8-4264-80E0-213EF3C246CB}"/>
              </a:ext>
            </a:extLst>
          </p:cNvPr>
          <p:cNvSpPr txBox="1"/>
          <p:nvPr/>
        </p:nvSpPr>
        <p:spPr>
          <a:xfrm>
            <a:off x="9308234" y="2068434"/>
            <a:ext cx="643081"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PCA</a:t>
            </a:r>
          </a:p>
        </p:txBody>
      </p:sp>
    </p:spTree>
    <p:extLst>
      <p:ext uri="{BB962C8B-B14F-4D97-AF65-F5344CB8AC3E}">
        <p14:creationId xmlns:p14="http://schemas.microsoft.com/office/powerpoint/2010/main" val="161333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Testing and Validation</a:t>
            </a:r>
          </a:p>
        </p:txBody>
      </p:sp>
    </p:spTree>
    <p:extLst>
      <p:ext uri="{BB962C8B-B14F-4D97-AF65-F5344CB8AC3E}">
        <p14:creationId xmlns:p14="http://schemas.microsoft.com/office/powerpoint/2010/main" val="38592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308608"/>
            <a:ext cx="6858830" cy="5422392"/>
          </a:xfrm>
        </p:spPr>
        <p:txBody>
          <a:bodyPr>
            <a:normAutofit/>
          </a:bodyPr>
          <a:lstStyle/>
          <a:p>
            <a:pPr>
              <a:spcAft>
                <a:spcPts val="800"/>
              </a:spcAft>
            </a:pPr>
            <a:r>
              <a:rPr lang="en-US" sz="1500" b="1" dirty="0"/>
              <a:t>With neural networks, deep learning, and machine learning altogether you should concern yourself about overfitting. </a:t>
            </a:r>
          </a:p>
          <a:p>
            <a:pPr>
              <a:spcAft>
                <a:spcPts val="800"/>
              </a:spcAft>
            </a:pPr>
            <a:r>
              <a:rPr lang="en-US" sz="1500" b="1" dirty="0">
                <a:solidFill>
                  <a:srgbClr val="C00000"/>
                </a:solidFill>
              </a:rPr>
              <a:t>Overfitting</a:t>
            </a:r>
            <a:r>
              <a:rPr lang="en-US" sz="1500" b="1" dirty="0"/>
              <a:t> means that our ML model works well with the data it was trained on but fails to predict correctly with new data.</a:t>
            </a:r>
          </a:p>
          <a:p>
            <a:pPr marL="285750" indent="-285750">
              <a:lnSpc>
                <a:spcPct val="100000"/>
              </a:lnSpc>
              <a:spcAft>
                <a:spcPts val="800"/>
              </a:spcAft>
              <a:buFont typeface="Arial" panose="020B0604020202020204" pitchFamily="34" charset="0"/>
              <a:buChar char="•"/>
            </a:pPr>
            <a:r>
              <a:rPr lang="en-US" sz="1500" dirty="0"/>
              <a:t>This can be due to many factors, but a common cause is the sampled data does not represent the larger population.</a:t>
            </a:r>
          </a:p>
          <a:p>
            <a:pPr marL="285750" indent="-285750">
              <a:lnSpc>
                <a:spcPct val="100000"/>
              </a:lnSpc>
              <a:spcAft>
                <a:spcPts val="800"/>
              </a:spcAft>
              <a:buFont typeface="Arial" panose="020B0604020202020204" pitchFamily="34" charset="0"/>
              <a:buChar char="•"/>
            </a:pPr>
            <a:r>
              <a:rPr lang="en-US" sz="1500" dirty="0"/>
              <a:t>The red ”connect-the-dots” model has high </a:t>
            </a:r>
            <a:r>
              <a:rPr lang="en-US" sz="1500" b="1" dirty="0">
                <a:solidFill>
                  <a:srgbClr val="C00000"/>
                </a:solidFill>
              </a:rPr>
              <a:t>variance</a:t>
            </a:r>
            <a:r>
              <a:rPr lang="en-US" sz="1500" dirty="0"/>
              <a:t>, meaning its predictions are sensitive to outliers and therefore can vary greatly. </a:t>
            </a:r>
          </a:p>
          <a:p>
            <a:pPr marL="285750" indent="-285750">
              <a:lnSpc>
                <a:spcPct val="100000"/>
              </a:lnSpc>
              <a:spcAft>
                <a:spcPts val="800"/>
              </a:spcAft>
              <a:buFont typeface="Arial" panose="020B0604020202020204" pitchFamily="34" charset="0"/>
              <a:buChar char="•"/>
            </a:pPr>
            <a:r>
              <a:rPr lang="en-US" sz="1500" dirty="0"/>
              <a:t>The blue line has high </a:t>
            </a:r>
            <a:r>
              <a:rPr lang="en-US" sz="1500" b="1" dirty="0">
                <a:solidFill>
                  <a:srgbClr val="C00000"/>
                </a:solidFill>
              </a:rPr>
              <a:t>bias</a:t>
            </a:r>
            <a:r>
              <a:rPr lang="en-US" sz="1500" dirty="0"/>
              <a:t>, meaning the model is less sensitive to outliers because it prioritizes a method (maintaining a straight line) rather than bend and respond to variance.</a:t>
            </a:r>
          </a:p>
          <a:p>
            <a:pPr>
              <a:spcAft>
                <a:spcPts val="800"/>
              </a:spcAft>
            </a:pPr>
            <a:r>
              <a:rPr lang="en-US" sz="1500" b="1" dirty="0"/>
              <a:t>The red “connect-the-dots” model to the right is likely overfitted (high variance, low bias), but the blue linear regression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1903480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20000"/>
          </a:bodyPr>
          <a:lstStyle/>
          <a:p>
            <a:pPr>
              <a:spcAft>
                <a:spcPts val="2000"/>
              </a:spcAft>
            </a:pPr>
            <a:r>
              <a:rPr lang="en-US" b="1" dirty="0"/>
              <a:t>Linear and logistic regression are highly biased methods and are resilient to overfitting, but neural networks/deep learning can have tendencies to overfit.</a:t>
            </a:r>
          </a:p>
          <a:p>
            <a:pPr>
              <a:spcAft>
                <a:spcPts val="2000"/>
              </a:spcAft>
            </a:pPr>
            <a:r>
              <a:rPr lang="en-US" b="1" dirty="0"/>
              <a:t>There are other remedies to mitigate overfitting, the most basic being separating </a:t>
            </a:r>
            <a:r>
              <a:rPr lang="en-US" b="1" dirty="0">
                <a:solidFill>
                  <a:srgbClr val="C00000"/>
                </a:solidFill>
              </a:rPr>
              <a:t>training data </a:t>
            </a:r>
            <a:r>
              <a:rPr lang="en-US" b="1" dirty="0"/>
              <a:t>and </a:t>
            </a:r>
            <a:r>
              <a:rPr lang="en-US" b="1" dirty="0">
                <a:solidFill>
                  <a:srgbClr val="C00000"/>
                </a:solidFill>
              </a:rPr>
              <a:t>test data</a:t>
            </a:r>
            <a:r>
              <a:rPr lang="en-US" b="1"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b="1" dirty="0"/>
              <a:t>You can also try to train with more data as well as utilize convolution,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552139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75A9-5046-4B3E-B4EA-3B158C79910F}"/>
              </a:ext>
            </a:extLst>
          </p:cNvPr>
          <p:cNvSpPr>
            <a:spLocks noGrp="1"/>
          </p:cNvSpPr>
          <p:nvPr>
            <p:ph type="title"/>
          </p:nvPr>
        </p:nvSpPr>
        <p:spPr/>
        <p:txBody>
          <a:bodyPr/>
          <a:lstStyle/>
          <a:p>
            <a:r>
              <a:rPr lang="en-US" dirty="0"/>
              <a:t>Manifold Hypothesis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37284E-1066-469B-8250-3D4A0E4CD6F0}"/>
                  </a:ext>
                </a:extLst>
              </p:cNvPr>
              <p:cNvSpPr>
                <a:spLocks noGrp="1"/>
              </p:cNvSpPr>
              <p:nvPr>
                <p:ph sz="quarter" idx="10"/>
              </p:nvPr>
            </p:nvSpPr>
            <p:spPr>
              <a:xfrm>
                <a:off x="539496" y="1435608"/>
                <a:ext cx="5007134" cy="4603812"/>
              </a:xfrm>
            </p:spPr>
            <p:txBody>
              <a:bodyPr>
                <a:normAutofit fontScale="92500" lnSpcReduction="20000"/>
              </a:bodyPr>
              <a:lstStyle/>
              <a:p>
                <a:r>
                  <a:rPr lang="en-US" dirty="0"/>
                  <a:t>One way we can reason how neural networks and deep learning operate is to use the manifold hypothesis. </a:t>
                </a:r>
              </a:p>
              <a:p>
                <a:r>
                  <a:rPr lang="en-US" dirty="0"/>
                  <a:t>Notice we have 8 data points to the right mapped by two input variables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a:latin typeface="Cambria Math" panose="02040503050406030204" pitchFamily="18" charset="0"/>
                      </a:rPr>
                      <m:t>)</m:t>
                    </m:r>
                  </m:oMath>
                </a14:m>
                <a:r>
                  <a:rPr lang="en-US" dirty="0"/>
                  <a:t> and one output variable (</a:t>
                </a:r>
                <a14:m>
                  <m:oMath xmlns:m="http://schemas.openxmlformats.org/officeDocument/2006/math">
                    <m:r>
                      <a:rPr lang="en-US" i="1" dirty="0" smtClean="0">
                        <a:latin typeface="Cambria Math" panose="02040503050406030204" pitchFamily="18" charset="0"/>
                      </a:rPr>
                      <m:t>𝑧</m:t>
                    </m:r>
                  </m:oMath>
                </a14:m>
                <a:r>
                  <a:rPr lang="en-US" dirty="0"/>
                  <a:t>). </a:t>
                </a:r>
              </a:p>
              <a:p>
                <a:r>
                  <a:rPr lang="en-US" dirty="0"/>
                  <a:t>This could represent weather data, pixels in an image, or virtually any other data given more dimensions.</a:t>
                </a:r>
              </a:p>
              <a:p>
                <a:r>
                  <a:rPr lang="en-US" dirty="0"/>
                  <a:t>Notice these 8 data points belong to 2 categories coded by color. </a:t>
                </a:r>
              </a:p>
            </p:txBody>
          </p:sp>
        </mc:Choice>
        <mc:Fallback xmlns="">
          <p:sp>
            <p:nvSpPr>
              <p:cNvPr id="3" name="Content Placeholder 2">
                <a:extLst>
                  <a:ext uri="{FF2B5EF4-FFF2-40B4-BE49-F238E27FC236}">
                    <a16:creationId xmlns:a16="http://schemas.microsoft.com/office/drawing/2014/main" id="{2237284E-1066-469B-8250-3D4A0E4CD6F0}"/>
                  </a:ext>
                </a:extLst>
              </p:cNvPr>
              <p:cNvSpPr>
                <a:spLocks noGrp="1" noRot="1" noChangeAspect="1" noMove="1" noResize="1" noEditPoints="1" noAdjustHandles="1" noChangeArrowheads="1" noChangeShapeType="1" noTextEdit="1"/>
              </p:cNvSpPr>
              <p:nvPr>
                <p:ph sz="quarter" idx="10"/>
              </p:nvPr>
            </p:nvSpPr>
            <p:spPr>
              <a:xfrm>
                <a:off x="539496" y="1435608"/>
                <a:ext cx="5007134" cy="4603812"/>
              </a:xfrm>
              <a:blipFill>
                <a:blip r:embed="rId2"/>
                <a:stretch>
                  <a:fillRect l="-759" r="-253" b="-165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4F2DF801-287C-427E-8A2F-6BD055C66140}"/>
              </a:ext>
            </a:extLst>
          </p:cNvPr>
          <p:cNvPicPr>
            <a:picLocks noChangeAspect="1"/>
          </p:cNvPicPr>
          <p:nvPr/>
        </p:nvPicPr>
        <p:blipFill rotWithShape="1">
          <a:blip r:embed="rId3"/>
          <a:srcRect l="16390" t="15865" r="16132" b="15131"/>
          <a:stretch/>
        </p:blipFill>
        <p:spPr>
          <a:xfrm>
            <a:off x="5720929" y="1318105"/>
            <a:ext cx="5722760" cy="4365411"/>
          </a:xfrm>
          <a:prstGeom prst="rect">
            <a:avLst/>
          </a:prstGeom>
        </p:spPr>
      </p:pic>
    </p:spTree>
    <p:extLst>
      <p:ext uri="{BB962C8B-B14F-4D97-AF65-F5344CB8AC3E}">
        <p14:creationId xmlns:p14="http://schemas.microsoft.com/office/powerpoint/2010/main" val="1812314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a:t>Where Are Neural Networks Used?</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b="1" dirty="0"/>
              <a:t>Neural Networks have application in a handful of spaces:</a:t>
            </a:r>
          </a:p>
          <a:p>
            <a:pPr marL="285750" indent="-285750">
              <a:buFont typeface="Arial" panose="020B0604020202020204" pitchFamily="34" charset="0"/>
              <a:buChar char="•"/>
            </a:pPr>
            <a:r>
              <a:rPr lang="en-US" i="1" dirty="0"/>
              <a:t>Image/Audio/Video recognition </a:t>
            </a:r>
            <a:r>
              <a:rPr lang="en-US" dirty="0"/>
              <a:t>– Each pixel becomes a numeric value inputted into a neural network, and it outputs a classification (e.g. surveillance systems, face tagging, radiology diagnoses, </a:t>
            </a:r>
            <a:r>
              <a:rPr lang="en-US" dirty="0" err="1"/>
              <a:t>etc</a:t>
            </a:r>
            <a:r>
              <a:rPr lang="en-US" dirty="0"/>
              <a:t>). </a:t>
            </a:r>
          </a:p>
          <a:p>
            <a:pPr marL="285750" indent="-285750">
              <a:buFont typeface="Arial" panose="020B0604020202020204" pitchFamily="34" charset="0"/>
              <a:buChar char="•"/>
            </a:pPr>
            <a:r>
              <a:rPr lang="en-US" i="1" dirty="0"/>
              <a:t>Image/Audio/Video generation </a:t>
            </a:r>
            <a:r>
              <a:rPr lang="en-US" dirty="0"/>
              <a:t>– Patterns are found in images, video, or audio and can be used to produce new images, video, and audio (e.g. </a:t>
            </a:r>
            <a:r>
              <a:rPr lang="en-US" dirty="0" err="1"/>
              <a:t>DeepFakes</a:t>
            </a:r>
            <a:r>
              <a:rPr lang="en-US" dirty="0"/>
              <a:t>, image repair, artwork, </a:t>
            </a:r>
            <a:r>
              <a:rPr lang="en-US" dirty="0" err="1"/>
              <a:t>etc</a:t>
            </a:r>
            <a:r>
              <a:rPr lang="en-US" dirty="0"/>
              <a:t>)</a:t>
            </a:r>
          </a:p>
          <a:p>
            <a:pPr marL="285750" indent="-285750">
              <a:buFont typeface="Arial" panose="020B0604020202020204" pitchFamily="34" charset="0"/>
              <a:buChar char="•"/>
            </a:pPr>
            <a:r>
              <a:rPr lang="en-US" i="1" dirty="0"/>
              <a:t>Chatbots and text generation </a:t>
            </a:r>
            <a:r>
              <a:rPr lang="en-US" dirty="0"/>
              <a:t>– Chaining probabilities of words/letters occurring in training texts to generate new text, such as </a:t>
            </a:r>
            <a:r>
              <a:rPr lang="en-US" dirty="0" err="1"/>
              <a:t>ChatGPT</a:t>
            </a:r>
            <a:r>
              <a:rPr lang="en-US" dirty="0"/>
              <a:t>. </a:t>
            </a:r>
          </a:p>
          <a:p>
            <a:pPr marL="285750" indent="-285750">
              <a:buFont typeface="Arial" panose="020B0604020202020204" pitchFamily="34" charset="0"/>
              <a:buChar char="•"/>
            </a:pPr>
            <a:r>
              <a:rPr lang="en-US" i="1" dirty="0"/>
              <a:t>Advertising</a:t>
            </a:r>
            <a:r>
              <a:rPr lang="en-US" dirty="0"/>
              <a:t> – Targeting users with advertisements based on their activity and history.</a:t>
            </a:r>
          </a:p>
        </p:txBody>
      </p:sp>
    </p:spTree>
    <p:extLst>
      <p:ext uri="{BB962C8B-B14F-4D97-AF65-F5344CB8AC3E}">
        <p14:creationId xmlns:p14="http://schemas.microsoft.com/office/powerpoint/2010/main" val="1823223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75A9-5046-4B3E-B4EA-3B158C79910F}"/>
              </a:ext>
            </a:extLst>
          </p:cNvPr>
          <p:cNvSpPr>
            <a:spLocks noGrp="1"/>
          </p:cNvSpPr>
          <p:nvPr>
            <p:ph type="title"/>
          </p:nvPr>
        </p:nvSpPr>
        <p:spPr/>
        <p:txBody>
          <a:bodyPr/>
          <a:lstStyle/>
          <a:p>
            <a:r>
              <a:rPr lang="en-US" dirty="0"/>
              <a:t>Manifold Hypothesis </a:t>
            </a:r>
          </a:p>
        </p:txBody>
      </p:sp>
      <p:sp>
        <p:nvSpPr>
          <p:cNvPr id="3" name="Content Placeholder 2">
            <a:extLst>
              <a:ext uri="{FF2B5EF4-FFF2-40B4-BE49-F238E27FC236}">
                <a16:creationId xmlns:a16="http://schemas.microsoft.com/office/drawing/2014/main" id="{2237284E-1066-469B-8250-3D4A0E4CD6F0}"/>
              </a:ext>
            </a:extLst>
          </p:cNvPr>
          <p:cNvSpPr>
            <a:spLocks noGrp="1"/>
          </p:cNvSpPr>
          <p:nvPr>
            <p:ph sz="quarter" idx="10"/>
          </p:nvPr>
        </p:nvSpPr>
        <p:spPr>
          <a:xfrm>
            <a:off x="539496" y="1435608"/>
            <a:ext cx="5226152" cy="3977640"/>
          </a:xfrm>
        </p:spPr>
        <p:txBody>
          <a:bodyPr/>
          <a:lstStyle/>
          <a:p>
            <a:r>
              <a:rPr lang="en-US" dirty="0"/>
              <a:t>Note first that I can easily separate this data with a simple, straight plane. </a:t>
            </a:r>
          </a:p>
        </p:txBody>
      </p:sp>
      <p:pic>
        <p:nvPicPr>
          <p:cNvPr id="9" name="Picture 8">
            <a:extLst>
              <a:ext uri="{FF2B5EF4-FFF2-40B4-BE49-F238E27FC236}">
                <a16:creationId xmlns:a16="http://schemas.microsoft.com/office/drawing/2014/main" id="{4F2DF801-287C-427E-8A2F-6BD055C66140}"/>
              </a:ext>
            </a:extLst>
          </p:cNvPr>
          <p:cNvPicPr>
            <a:picLocks noChangeAspect="1"/>
          </p:cNvPicPr>
          <p:nvPr/>
        </p:nvPicPr>
        <p:blipFill rotWithShape="1">
          <a:blip r:embed="rId2">
            <a:extLst>
              <a:ext uri="{28A0092B-C50C-407E-A947-70E740481C1C}">
                <a14:useLocalDpi xmlns:a14="http://schemas.microsoft.com/office/drawing/2010/main" val="0"/>
              </a:ext>
            </a:extLst>
          </a:blip>
          <a:srcRect l="15879" t="15250" r="15468" b="16666"/>
          <a:stretch/>
        </p:blipFill>
        <p:spPr>
          <a:xfrm>
            <a:off x="6096000" y="1440180"/>
            <a:ext cx="5376892" cy="3977640"/>
          </a:xfrm>
          <a:prstGeom prst="rect">
            <a:avLst/>
          </a:prstGeom>
        </p:spPr>
      </p:pic>
    </p:spTree>
    <p:extLst>
      <p:ext uri="{BB962C8B-B14F-4D97-AF65-F5344CB8AC3E}">
        <p14:creationId xmlns:p14="http://schemas.microsoft.com/office/powerpoint/2010/main" val="2443349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75A9-5046-4B3E-B4EA-3B158C79910F}"/>
              </a:ext>
            </a:extLst>
          </p:cNvPr>
          <p:cNvSpPr>
            <a:spLocks noGrp="1"/>
          </p:cNvSpPr>
          <p:nvPr>
            <p:ph type="title"/>
          </p:nvPr>
        </p:nvSpPr>
        <p:spPr/>
        <p:txBody>
          <a:bodyPr/>
          <a:lstStyle/>
          <a:p>
            <a:r>
              <a:rPr lang="en-US" dirty="0"/>
              <a:t>Manifold Hypothesis </a:t>
            </a:r>
          </a:p>
        </p:txBody>
      </p:sp>
      <p:sp>
        <p:nvSpPr>
          <p:cNvPr id="3" name="Content Placeholder 2">
            <a:extLst>
              <a:ext uri="{FF2B5EF4-FFF2-40B4-BE49-F238E27FC236}">
                <a16:creationId xmlns:a16="http://schemas.microsoft.com/office/drawing/2014/main" id="{2237284E-1066-469B-8250-3D4A0E4CD6F0}"/>
              </a:ext>
            </a:extLst>
          </p:cNvPr>
          <p:cNvSpPr>
            <a:spLocks noGrp="1"/>
          </p:cNvSpPr>
          <p:nvPr>
            <p:ph sz="quarter" idx="10"/>
          </p:nvPr>
        </p:nvSpPr>
        <p:spPr>
          <a:xfrm>
            <a:off x="539496" y="1435608"/>
            <a:ext cx="5146922" cy="3977640"/>
          </a:xfrm>
        </p:spPr>
        <p:txBody>
          <a:bodyPr/>
          <a:lstStyle/>
          <a:p>
            <a:r>
              <a:rPr lang="en-US" dirty="0"/>
              <a:t>Note first that I can easily separate this data with a simple, straight plane. </a:t>
            </a:r>
          </a:p>
          <a:p>
            <a:r>
              <a:rPr lang="en-US" dirty="0"/>
              <a:t>Then on an orthogonal (perpendicular) plane, I can project these points onto it.</a:t>
            </a:r>
          </a:p>
          <a:p>
            <a:r>
              <a:rPr lang="en-US" dirty="0"/>
              <a:t>Think of casting a light directly behind these points and the shadows hit that orthogonal plane.  </a:t>
            </a:r>
          </a:p>
        </p:txBody>
      </p:sp>
      <p:pic>
        <p:nvPicPr>
          <p:cNvPr id="5" name="Picture 4">
            <a:extLst>
              <a:ext uri="{FF2B5EF4-FFF2-40B4-BE49-F238E27FC236}">
                <a16:creationId xmlns:a16="http://schemas.microsoft.com/office/drawing/2014/main" id="{E71152B4-03C1-4423-BA6D-4ADB43B5BDD8}"/>
              </a:ext>
            </a:extLst>
          </p:cNvPr>
          <p:cNvPicPr>
            <a:picLocks noChangeAspect="1"/>
          </p:cNvPicPr>
          <p:nvPr/>
        </p:nvPicPr>
        <p:blipFill rotWithShape="1">
          <a:blip r:embed="rId2"/>
          <a:srcRect l="17939" t="15866" r="17144" b="14332"/>
          <a:stretch/>
        </p:blipFill>
        <p:spPr>
          <a:xfrm>
            <a:off x="6307717" y="1367384"/>
            <a:ext cx="5146922" cy="4128255"/>
          </a:xfrm>
          <a:prstGeom prst="rect">
            <a:avLst/>
          </a:prstGeom>
        </p:spPr>
      </p:pic>
      <p:cxnSp>
        <p:nvCxnSpPr>
          <p:cNvPr id="7" name="Straight Arrow Connector 6">
            <a:extLst>
              <a:ext uri="{FF2B5EF4-FFF2-40B4-BE49-F238E27FC236}">
                <a16:creationId xmlns:a16="http://schemas.microsoft.com/office/drawing/2014/main" id="{DAEE59D4-914A-4A50-BAED-7C1CCDCF60BC}"/>
              </a:ext>
            </a:extLst>
          </p:cNvPr>
          <p:cNvCxnSpPr/>
          <p:nvPr/>
        </p:nvCxnSpPr>
        <p:spPr>
          <a:xfrm flipH="1">
            <a:off x="8437668" y="2502281"/>
            <a:ext cx="290199" cy="323051"/>
          </a:xfrm>
          <a:prstGeom prst="straightConnector1">
            <a:avLst/>
          </a:prstGeom>
          <a:ln w="38100">
            <a:solidFill>
              <a:srgbClr val="80FD3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165D8A0-D3BA-4F55-8E51-E6E570FA204C}"/>
              </a:ext>
            </a:extLst>
          </p:cNvPr>
          <p:cNvCxnSpPr/>
          <p:nvPr/>
        </p:nvCxnSpPr>
        <p:spPr>
          <a:xfrm flipH="1">
            <a:off x="8633871" y="2658331"/>
            <a:ext cx="290199" cy="323051"/>
          </a:xfrm>
          <a:prstGeom prst="straightConnector1">
            <a:avLst/>
          </a:prstGeom>
          <a:ln w="38100">
            <a:solidFill>
              <a:srgbClr val="80FD3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86CE603-91C9-4C2F-B2A1-584EFBAEF00B}"/>
              </a:ext>
            </a:extLst>
          </p:cNvPr>
          <p:cNvCxnSpPr/>
          <p:nvPr/>
        </p:nvCxnSpPr>
        <p:spPr>
          <a:xfrm flipH="1">
            <a:off x="8837375" y="2841758"/>
            <a:ext cx="290199" cy="323051"/>
          </a:xfrm>
          <a:prstGeom prst="straightConnector1">
            <a:avLst/>
          </a:prstGeom>
          <a:ln w="38100">
            <a:solidFill>
              <a:srgbClr val="80FD3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B84FCF0-23A2-4F35-8082-BEAC200871CA}"/>
              </a:ext>
            </a:extLst>
          </p:cNvPr>
          <p:cNvCxnSpPr/>
          <p:nvPr/>
        </p:nvCxnSpPr>
        <p:spPr>
          <a:xfrm flipH="1">
            <a:off x="8708700" y="3487857"/>
            <a:ext cx="290199" cy="323051"/>
          </a:xfrm>
          <a:prstGeom prst="straightConnector1">
            <a:avLst/>
          </a:prstGeom>
          <a:ln w="38100">
            <a:solidFill>
              <a:srgbClr val="80FD3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D41204-8FB4-48C6-88D4-65472ECDB104}"/>
              </a:ext>
            </a:extLst>
          </p:cNvPr>
          <p:cNvCxnSpPr/>
          <p:nvPr/>
        </p:nvCxnSpPr>
        <p:spPr>
          <a:xfrm flipH="1">
            <a:off x="9460664" y="3738819"/>
            <a:ext cx="290199" cy="3230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1133D7-9A9D-46D4-83A4-E92A1BED6FFF}"/>
              </a:ext>
            </a:extLst>
          </p:cNvPr>
          <p:cNvCxnSpPr/>
          <p:nvPr/>
        </p:nvCxnSpPr>
        <p:spPr>
          <a:xfrm flipH="1">
            <a:off x="9793754" y="3984302"/>
            <a:ext cx="290199" cy="3230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DA01DE-796D-4361-8717-A2B7D9B1DBC9}"/>
              </a:ext>
            </a:extLst>
          </p:cNvPr>
          <p:cNvCxnSpPr/>
          <p:nvPr/>
        </p:nvCxnSpPr>
        <p:spPr>
          <a:xfrm flipH="1">
            <a:off x="10001821" y="3487857"/>
            <a:ext cx="290199" cy="3230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501ACDB-4990-4C85-8A77-6B25598135E2}"/>
              </a:ext>
            </a:extLst>
          </p:cNvPr>
          <p:cNvCxnSpPr/>
          <p:nvPr/>
        </p:nvCxnSpPr>
        <p:spPr>
          <a:xfrm flipH="1">
            <a:off x="10346462" y="3262902"/>
            <a:ext cx="290199" cy="3230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A835E4F-4FD3-45EE-9A79-39C222134465}"/>
              </a:ext>
            </a:extLst>
          </p:cNvPr>
          <p:cNvSpPr/>
          <p:nvPr/>
        </p:nvSpPr>
        <p:spPr>
          <a:xfrm rot="2137926">
            <a:off x="8344707" y="2824362"/>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953B11-3206-4511-9A5B-A95B3415B93F}"/>
              </a:ext>
            </a:extLst>
          </p:cNvPr>
          <p:cNvSpPr/>
          <p:nvPr/>
        </p:nvSpPr>
        <p:spPr>
          <a:xfrm rot="2137926">
            <a:off x="8545235" y="2976255"/>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2953AB-AA8C-497B-A63E-CEED90D23BA5}"/>
              </a:ext>
            </a:extLst>
          </p:cNvPr>
          <p:cNvSpPr/>
          <p:nvPr/>
        </p:nvSpPr>
        <p:spPr>
          <a:xfrm rot="2137926">
            <a:off x="8737450" y="3155734"/>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D792C3-163D-4540-98AE-FC6FE1DCD899}"/>
              </a:ext>
            </a:extLst>
          </p:cNvPr>
          <p:cNvSpPr/>
          <p:nvPr/>
        </p:nvSpPr>
        <p:spPr>
          <a:xfrm rot="2137926">
            <a:off x="8617038" y="3808858"/>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C80AB3C-891C-4460-836B-2D09506D55EE}"/>
              </a:ext>
            </a:extLst>
          </p:cNvPr>
          <p:cNvSpPr/>
          <p:nvPr/>
        </p:nvSpPr>
        <p:spPr>
          <a:xfrm rot="2137926">
            <a:off x="9355550" y="4062323"/>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4CC58B4-3A76-4EFA-B5F8-AB21E10BE054}"/>
              </a:ext>
            </a:extLst>
          </p:cNvPr>
          <p:cNvSpPr/>
          <p:nvPr/>
        </p:nvSpPr>
        <p:spPr>
          <a:xfrm rot="2137926">
            <a:off x="9698050" y="4304674"/>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43186B0-D346-4939-82D8-68FF0F11610E}"/>
              </a:ext>
            </a:extLst>
          </p:cNvPr>
          <p:cNvSpPr/>
          <p:nvPr/>
        </p:nvSpPr>
        <p:spPr>
          <a:xfrm rot="2137926">
            <a:off x="9909805" y="3808235"/>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3719275-979D-4605-80F1-D7A6A5A552A0}"/>
              </a:ext>
            </a:extLst>
          </p:cNvPr>
          <p:cNvSpPr/>
          <p:nvPr/>
        </p:nvSpPr>
        <p:spPr>
          <a:xfrm rot="2137926">
            <a:off x="10248716" y="3581863"/>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368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75A9-5046-4B3E-B4EA-3B158C79910F}"/>
              </a:ext>
            </a:extLst>
          </p:cNvPr>
          <p:cNvSpPr>
            <a:spLocks noGrp="1"/>
          </p:cNvSpPr>
          <p:nvPr>
            <p:ph type="title"/>
          </p:nvPr>
        </p:nvSpPr>
        <p:spPr/>
        <p:txBody>
          <a:bodyPr/>
          <a:lstStyle/>
          <a:p>
            <a:r>
              <a:rPr lang="en-US" dirty="0"/>
              <a:t>Manifold Hypothesis </a:t>
            </a:r>
          </a:p>
        </p:txBody>
      </p:sp>
      <p:sp>
        <p:nvSpPr>
          <p:cNvPr id="3" name="Content Placeholder 2">
            <a:extLst>
              <a:ext uri="{FF2B5EF4-FFF2-40B4-BE49-F238E27FC236}">
                <a16:creationId xmlns:a16="http://schemas.microsoft.com/office/drawing/2014/main" id="{2237284E-1066-469B-8250-3D4A0E4CD6F0}"/>
              </a:ext>
            </a:extLst>
          </p:cNvPr>
          <p:cNvSpPr>
            <a:spLocks noGrp="1"/>
          </p:cNvSpPr>
          <p:nvPr>
            <p:ph sz="quarter" idx="10"/>
          </p:nvPr>
        </p:nvSpPr>
        <p:spPr>
          <a:xfrm>
            <a:off x="539495" y="1435608"/>
            <a:ext cx="4935953" cy="3977640"/>
          </a:xfrm>
        </p:spPr>
        <p:txBody>
          <a:bodyPr>
            <a:normAutofit fontScale="92500"/>
          </a:bodyPr>
          <a:lstStyle/>
          <a:p>
            <a:r>
              <a:rPr lang="en-US" dirty="0"/>
              <a:t>Projecting those points onto that orthogonal plane, I now have reduced my 3-dimensional dataset into 2 dimensions. </a:t>
            </a:r>
          </a:p>
          <a:p>
            <a:r>
              <a:rPr lang="en-US" dirty="0"/>
              <a:t>I simplified my problem and notice my separating plane now turns into a separating line. </a:t>
            </a:r>
          </a:p>
          <a:p>
            <a:r>
              <a:rPr lang="en-US" dirty="0"/>
              <a:t>Assuming my training data was representative, I now have a model to predict new data points simply by using this line boundary. </a:t>
            </a:r>
          </a:p>
        </p:txBody>
      </p:sp>
      <p:pic>
        <p:nvPicPr>
          <p:cNvPr id="7" name="Picture 6">
            <a:extLst>
              <a:ext uri="{FF2B5EF4-FFF2-40B4-BE49-F238E27FC236}">
                <a16:creationId xmlns:a16="http://schemas.microsoft.com/office/drawing/2014/main" id="{522FFE42-AAFF-4F82-9EB7-36963D27549A}"/>
              </a:ext>
            </a:extLst>
          </p:cNvPr>
          <p:cNvPicPr>
            <a:picLocks noChangeAspect="1"/>
          </p:cNvPicPr>
          <p:nvPr/>
        </p:nvPicPr>
        <p:blipFill rotWithShape="1">
          <a:blip r:embed="rId2"/>
          <a:srcRect l="28660" t="15866" r="11188" b="16168"/>
          <a:stretch/>
        </p:blipFill>
        <p:spPr>
          <a:xfrm>
            <a:off x="6001093" y="1340006"/>
            <a:ext cx="5530204" cy="4661086"/>
          </a:xfrm>
          <a:prstGeom prst="rect">
            <a:avLst/>
          </a:prstGeom>
        </p:spPr>
      </p:pic>
      <p:cxnSp>
        <p:nvCxnSpPr>
          <p:cNvPr id="9" name="Straight Connector 8">
            <a:extLst>
              <a:ext uri="{FF2B5EF4-FFF2-40B4-BE49-F238E27FC236}">
                <a16:creationId xmlns:a16="http://schemas.microsoft.com/office/drawing/2014/main" id="{19D7D9A0-A2A5-455F-9694-CE67A5111238}"/>
              </a:ext>
            </a:extLst>
          </p:cNvPr>
          <p:cNvCxnSpPr/>
          <p:nvPr/>
        </p:nvCxnSpPr>
        <p:spPr>
          <a:xfrm>
            <a:off x="6001093" y="1340006"/>
            <a:ext cx="0" cy="4604852"/>
          </a:xfrm>
          <a:prstGeom prst="line">
            <a:avLst/>
          </a:prstGeom>
          <a:ln w="762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C2A5D49-827C-40CB-BA3F-29338E5EC39D}"/>
              </a:ext>
            </a:extLst>
          </p:cNvPr>
          <p:cNvCxnSpPr>
            <a:cxnSpLocks/>
          </p:cNvCxnSpPr>
          <p:nvPr/>
        </p:nvCxnSpPr>
        <p:spPr>
          <a:xfrm flipH="1">
            <a:off x="5964590" y="5879152"/>
            <a:ext cx="5584959" cy="100038"/>
          </a:xfrm>
          <a:prstGeom prst="line">
            <a:avLst/>
          </a:prstGeom>
          <a:ln w="762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5C83AD4-9118-40E6-97B7-F190C5671F02}"/>
              </a:ext>
            </a:extLst>
          </p:cNvPr>
          <p:cNvSpPr txBox="1"/>
          <p:nvPr/>
        </p:nvSpPr>
        <p:spPr>
          <a:xfrm>
            <a:off x="5851886" y="6136740"/>
            <a:ext cx="6096912" cy="461665"/>
          </a:xfrm>
          <a:prstGeom prst="rect">
            <a:avLst/>
          </a:prstGeom>
          <a:noFill/>
        </p:spPr>
        <p:txBody>
          <a:bodyPr wrap="square">
            <a:spAutoFit/>
          </a:bodyPr>
          <a:lstStyle/>
          <a:p>
            <a:r>
              <a:rPr lang="en-US" sz="1200" dirty="0">
                <a:hlinkClick r:id="rId3"/>
              </a:rPr>
              <a:t>https://www.geogebra.org/calculator/xujf9z9y</a:t>
            </a:r>
            <a:endParaRPr lang="en-US" sz="1200" dirty="0"/>
          </a:p>
          <a:p>
            <a:endParaRPr lang="en-US" sz="1200" dirty="0"/>
          </a:p>
        </p:txBody>
      </p:sp>
    </p:spTree>
    <p:extLst>
      <p:ext uri="{BB962C8B-B14F-4D97-AF65-F5344CB8AC3E}">
        <p14:creationId xmlns:p14="http://schemas.microsoft.com/office/powerpoint/2010/main" val="1990240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75A9-5046-4B3E-B4EA-3B158C79910F}"/>
              </a:ext>
            </a:extLst>
          </p:cNvPr>
          <p:cNvSpPr>
            <a:spLocks noGrp="1"/>
          </p:cNvSpPr>
          <p:nvPr>
            <p:ph type="title"/>
          </p:nvPr>
        </p:nvSpPr>
        <p:spPr/>
        <p:txBody>
          <a:bodyPr/>
          <a:lstStyle/>
          <a:p>
            <a:r>
              <a:rPr lang="en-US" dirty="0"/>
              <a:t>Manifold Hypothesis </a:t>
            </a:r>
          </a:p>
        </p:txBody>
      </p:sp>
      <p:sp>
        <p:nvSpPr>
          <p:cNvPr id="3" name="Content Placeholder 2">
            <a:extLst>
              <a:ext uri="{FF2B5EF4-FFF2-40B4-BE49-F238E27FC236}">
                <a16:creationId xmlns:a16="http://schemas.microsoft.com/office/drawing/2014/main" id="{2237284E-1066-469B-8250-3D4A0E4CD6F0}"/>
              </a:ext>
            </a:extLst>
          </p:cNvPr>
          <p:cNvSpPr>
            <a:spLocks noGrp="1"/>
          </p:cNvSpPr>
          <p:nvPr>
            <p:ph sz="quarter" idx="10"/>
          </p:nvPr>
        </p:nvSpPr>
        <p:spPr>
          <a:xfrm>
            <a:off x="539495" y="1435608"/>
            <a:ext cx="4935953" cy="5063750"/>
          </a:xfrm>
        </p:spPr>
        <p:txBody>
          <a:bodyPr>
            <a:normAutofit fontScale="92500" lnSpcReduction="20000"/>
          </a:bodyPr>
          <a:lstStyle/>
          <a:p>
            <a:r>
              <a:rPr lang="en-US" b="1" dirty="0"/>
              <a:t>The </a:t>
            </a:r>
            <a:r>
              <a:rPr lang="en-US" b="1" dirty="0">
                <a:solidFill>
                  <a:srgbClr val="FF0000"/>
                </a:solidFill>
              </a:rPr>
              <a:t>manifold hypothesis </a:t>
            </a:r>
            <a:r>
              <a:rPr lang="en-US" b="1" dirty="0">
                <a:solidFill>
                  <a:schemeClr val="tx1"/>
                </a:solidFill>
              </a:rPr>
              <a:t>is a theory that high-dimensional data we observe in the real-world (e.g. images) can be effectively reduced to fewer dimensions using this manifold technique. </a:t>
            </a:r>
          </a:p>
          <a:p>
            <a:r>
              <a:rPr lang="en-US" dirty="0">
                <a:solidFill>
                  <a:schemeClr val="tx1"/>
                </a:solidFill>
              </a:rPr>
              <a:t>This assumption also states we can simplify models greatly using this technique. </a:t>
            </a:r>
          </a:p>
          <a:p>
            <a:r>
              <a:rPr lang="en-US" dirty="0">
                <a:solidFill>
                  <a:schemeClr val="tx1"/>
                </a:solidFill>
              </a:rPr>
              <a:t>Of course, if our data is biased or poorly sampled we can still overfit our manifolds making wrong predictions. </a:t>
            </a:r>
          </a:p>
          <a:p>
            <a:r>
              <a:rPr lang="en-US" dirty="0">
                <a:solidFill>
                  <a:schemeClr val="tx1"/>
                </a:solidFill>
              </a:rPr>
              <a:t>Doing several folds can also cause overfitting to our data. </a:t>
            </a:r>
          </a:p>
        </p:txBody>
      </p:sp>
      <p:pic>
        <p:nvPicPr>
          <p:cNvPr id="11" name="Picture 10">
            <a:extLst>
              <a:ext uri="{FF2B5EF4-FFF2-40B4-BE49-F238E27FC236}">
                <a16:creationId xmlns:a16="http://schemas.microsoft.com/office/drawing/2014/main" id="{EB08844D-40BE-4EC3-B935-B948556BAFAD}"/>
              </a:ext>
            </a:extLst>
          </p:cNvPr>
          <p:cNvPicPr>
            <a:picLocks noChangeAspect="1"/>
          </p:cNvPicPr>
          <p:nvPr/>
        </p:nvPicPr>
        <p:blipFill rotWithShape="1">
          <a:blip r:embed="rId2"/>
          <a:srcRect l="17939" t="15866" r="17144" b="14332"/>
          <a:stretch/>
        </p:blipFill>
        <p:spPr>
          <a:xfrm>
            <a:off x="6307717" y="1367384"/>
            <a:ext cx="5146922" cy="4128255"/>
          </a:xfrm>
          <a:prstGeom prst="rect">
            <a:avLst/>
          </a:prstGeom>
        </p:spPr>
      </p:pic>
      <p:cxnSp>
        <p:nvCxnSpPr>
          <p:cNvPr id="12" name="Straight Arrow Connector 11">
            <a:extLst>
              <a:ext uri="{FF2B5EF4-FFF2-40B4-BE49-F238E27FC236}">
                <a16:creationId xmlns:a16="http://schemas.microsoft.com/office/drawing/2014/main" id="{82C6F6CD-307F-4A28-8A1A-F4798A8371ED}"/>
              </a:ext>
            </a:extLst>
          </p:cNvPr>
          <p:cNvCxnSpPr/>
          <p:nvPr/>
        </p:nvCxnSpPr>
        <p:spPr>
          <a:xfrm flipH="1">
            <a:off x="8437668" y="2502281"/>
            <a:ext cx="290199" cy="323051"/>
          </a:xfrm>
          <a:prstGeom prst="straightConnector1">
            <a:avLst/>
          </a:prstGeom>
          <a:ln w="38100">
            <a:solidFill>
              <a:srgbClr val="80FD3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E684F83-A5B5-4668-8862-916540041776}"/>
              </a:ext>
            </a:extLst>
          </p:cNvPr>
          <p:cNvCxnSpPr/>
          <p:nvPr/>
        </p:nvCxnSpPr>
        <p:spPr>
          <a:xfrm flipH="1">
            <a:off x="8633871" y="2658331"/>
            <a:ext cx="290199" cy="323051"/>
          </a:xfrm>
          <a:prstGeom prst="straightConnector1">
            <a:avLst/>
          </a:prstGeom>
          <a:ln w="38100">
            <a:solidFill>
              <a:srgbClr val="80FD3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1522224-408E-4DBB-9500-785839CF1711}"/>
              </a:ext>
            </a:extLst>
          </p:cNvPr>
          <p:cNvCxnSpPr/>
          <p:nvPr/>
        </p:nvCxnSpPr>
        <p:spPr>
          <a:xfrm flipH="1">
            <a:off x="8837375" y="2841758"/>
            <a:ext cx="290199" cy="323051"/>
          </a:xfrm>
          <a:prstGeom prst="straightConnector1">
            <a:avLst/>
          </a:prstGeom>
          <a:ln w="38100">
            <a:solidFill>
              <a:srgbClr val="80FD3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7DE84F6-D9F9-4683-8AE2-37F5890577E8}"/>
              </a:ext>
            </a:extLst>
          </p:cNvPr>
          <p:cNvCxnSpPr/>
          <p:nvPr/>
        </p:nvCxnSpPr>
        <p:spPr>
          <a:xfrm flipH="1">
            <a:off x="8708700" y="3487857"/>
            <a:ext cx="290199" cy="323051"/>
          </a:xfrm>
          <a:prstGeom prst="straightConnector1">
            <a:avLst/>
          </a:prstGeom>
          <a:ln w="38100">
            <a:solidFill>
              <a:srgbClr val="80FD3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BF56E48-C666-45BC-9B56-54770E0D24F1}"/>
              </a:ext>
            </a:extLst>
          </p:cNvPr>
          <p:cNvCxnSpPr/>
          <p:nvPr/>
        </p:nvCxnSpPr>
        <p:spPr>
          <a:xfrm flipH="1">
            <a:off x="9460664" y="3738819"/>
            <a:ext cx="290199" cy="3230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369C72D-2159-41CB-AF98-D43EEAD45F09}"/>
              </a:ext>
            </a:extLst>
          </p:cNvPr>
          <p:cNvCxnSpPr/>
          <p:nvPr/>
        </p:nvCxnSpPr>
        <p:spPr>
          <a:xfrm flipH="1">
            <a:off x="9793754" y="3984302"/>
            <a:ext cx="290199" cy="3230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657364-410C-4A26-A411-3B2709BC44DA}"/>
              </a:ext>
            </a:extLst>
          </p:cNvPr>
          <p:cNvCxnSpPr/>
          <p:nvPr/>
        </p:nvCxnSpPr>
        <p:spPr>
          <a:xfrm flipH="1">
            <a:off x="10001821" y="3487857"/>
            <a:ext cx="290199" cy="3230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D1A50F-8B08-40F0-A5E5-79A0F09DDF44}"/>
              </a:ext>
            </a:extLst>
          </p:cNvPr>
          <p:cNvCxnSpPr/>
          <p:nvPr/>
        </p:nvCxnSpPr>
        <p:spPr>
          <a:xfrm flipH="1">
            <a:off x="10346462" y="3262902"/>
            <a:ext cx="290199" cy="3230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4EE97D2-7ED0-42A0-9B69-DB4510057696}"/>
              </a:ext>
            </a:extLst>
          </p:cNvPr>
          <p:cNvSpPr/>
          <p:nvPr/>
        </p:nvSpPr>
        <p:spPr>
          <a:xfrm rot="2137926">
            <a:off x="8344707" y="2824362"/>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1E00689-B66B-40B4-9A57-16BDF348C58C}"/>
              </a:ext>
            </a:extLst>
          </p:cNvPr>
          <p:cNvSpPr/>
          <p:nvPr/>
        </p:nvSpPr>
        <p:spPr>
          <a:xfrm rot="2137926">
            <a:off x="8545235" y="2976255"/>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0621C62-80EF-4782-A11E-DE74ED0F0047}"/>
              </a:ext>
            </a:extLst>
          </p:cNvPr>
          <p:cNvSpPr/>
          <p:nvPr/>
        </p:nvSpPr>
        <p:spPr>
          <a:xfrm rot="2137926">
            <a:off x="8737450" y="3155734"/>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59864D7-D59B-41FF-82AE-BB17545B3080}"/>
              </a:ext>
            </a:extLst>
          </p:cNvPr>
          <p:cNvSpPr/>
          <p:nvPr/>
        </p:nvSpPr>
        <p:spPr>
          <a:xfrm rot="2137926">
            <a:off x="8617038" y="3808858"/>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0FB34C8-F451-4B8C-827F-AC74D00D7195}"/>
              </a:ext>
            </a:extLst>
          </p:cNvPr>
          <p:cNvSpPr/>
          <p:nvPr/>
        </p:nvSpPr>
        <p:spPr>
          <a:xfrm rot="2137926">
            <a:off x="9355550" y="4062323"/>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D83A39C-406F-4EF4-A29B-7B4D3CCC313B}"/>
              </a:ext>
            </a:extLst>
          </p:cNvPr>
          <p:cNvSpPr/>
          <p:nvPr/>
        </p:nvSpPr>
        <p:spPr>
          <a:xfrm rot="2137926">
            <a:off x="9698050" y="4304674"/>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CBB21C0-320D-4C93-A5DA-18F4DED25319}"/>
              </a:ext>
            </a:extLst>
          </p:cNvPr>
          <p:cNvSpPr/>
          <p:nvPr/>
        </p:nvSpPr>
        <p:spPr>
          <a:xfrm rot="2137926">
            <a:off x="9909805" y="3808235"/>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378C68-4A69-43AC-8C13-DD90AA3673AC}"/>
              </a:ext>
            </a:extLst>
          </p:cNvPr>
          <p:cNvSpPr/>
          <p:nvPr/>
        </p:nvSpPr>
        <p:spPr>
          <a:xfrm rot="2137926">
            <a:off x="10248716" y="3581863"/>
            <a:ext cx="124444" cy="72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8762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75A9-5046-4B3E-B4EA-3B158C79910F}"/>
              </a:ext>
            </a:extLst>
          </p:cNvPr>
          <p:cNvSpPr>
            <a:spLocks noGrp="1"/>
          </p:cNvSpPr>
          <p:nvPr>
            <p:ph type="title"/>
          </p:nvPr>
        </p:nvSpPr>
        <p:spPr/>
        <p:txBody>
          <a:bodyPr/>
          <a:lstStyle/>
          <a:p>
            <a:r>
              <a:rPr lang="en-US" dirty="0"/>
              <a:t>Manifold Hypothesis </a:t>
            </a:r>
          </a:p>
        </p:txBody>
      </p:sp>
      <p:sp>
        <p:nvSpPr>
          <p:cNvPr id="3" name="Content Placeholder 2">
            <a:extLst>
              <a:ext uri="{FF2B5EF4-FFF2-40B4-BE49-F238E27FC236}">
                <a16:creationId xmlns:a16="http://schemas.microsoft.com/office/drawing/2014/main" id="{2237284E-1066-469B-8250-3D4A0E4CD6F0}"/>
              </a:ext>
            </a:extLst>
          </p:cNvPr>
          <p:cNvSpPr>
            <a:spLocks noGrp="1"/>
          </p:cNvSpPr>
          <p:nvPr>
            <p:ph sz="quarter" idx="10"/>
          </p:nvPr>
        </p:nvSpPr>
        <p:spPr>
          <a:xfrm>
            <a:off x="539495" y="1435608"/>
            <a:ext cx="4935953" cy="5063750"/>
          </a:xfrm>
        </p:spPr>
        <p:txBody>
          <a:bodyPr>
            <a:normAutofit lnSpcReduction="10000"/>
          </a:bodyPr>
          <a:lstStyle/>
          <a:p>
            <a:r>
              <a:rPr lang="en-US" dirty="0">
                <a:solidFill>
                  <a:schemeClr val="tx1"/>
                </a:solidFill>
              </a:rPr>
              <a:t>Neural networks, principal component analysis (PCA), support vector machines, and several other “black box” machine learning algorithms perform manifold manipulation like this. </a:t>
            </a:r>
          </a:p>
          <a:p>
            <a:r>
              <a:rPr lang="en-US" dirty="0">
                <a:solidFill>
                  <a:schemeClr val="tx1"/>
                </a:solidFill>
              </a:rPr>
              <a:t>Of course, manifolds can be much more complex and require weird nonlinear flattening techniques, which is what neural networks effectively do. </a:t>
            </a:r>
          </a:p>
          <a:p>
            <a:r>
              <a:rPr lang="en-US" dirty="0">
                <a:solidFill>
                  <a:schemeClr val="tx1"/>
                </a:solidFill>
              </a:rPr>
              <a:t>To the right we see manifold manipulation to classify data points in the shape of a spiral, separating it into effective decision boundaries. </a:t>
            </a:r>
          </a:p>
        </p:txBody>
      </p:sp>
      <p:pic>
        <p:nvPicPr>
          <p:cNvPr id="1026" name="Picture 2" descr="mls2 0806">
            <a:extLst>
              <a:ext uri="{FF2B5EF4-FFF2-40B4-BE49-F238E27FC236}">
                <a16:creationId xmlns:a16="http://schemas.microsoft.com/office/drawing/2014/main" id="{975B30EE-9D07-4C25-B9C4-CA69552E6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67420"/>
            <a:ext cx="5205451" cy="392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72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10DCC-8BF3-45A6-8FD1-723859ACD1C8}"/>
              </a:ext>
            </a:extLst>
          </p:cNvPr>
          <p:cNvSpPr>
            <a:spLocks noGrp="1"/>
          </p:cNvSpPr>
          <p:nvPr>
            <p:ph type="title"/>
          </p:nvPr>
        </p:nvSpPr>
        <p:spPr/>
        <p:txBody>
          <a:bodyPr/>
          <a:lstStyle/>
          <a:p>
            <a:r>
              <a:rPr lang="en-US" dirty="0"/>
              <a:t>Learn More About Manifold Hypothesis</a:t>
            </a:r>
          </a:p>
        </p:txBody>
      </p:sp>
      <p:sp>
        <p:nvSpPr>
          <p:cNvPr id="3" name="Content Placeholder 2">
            <a:extLst>
              <a:ext uri="{FF2B5EF4-FFF2-40B4-BE49-F238E27FC236}">
                <a16:creationId xmlns:a16="http://schemas.microsoft.com/office/drawing/2014/main" id="{06CB6B6C-AFF8-4F7C-81F4-9952D2230EFC}"/>
              </a:ext>
            </a:extLst>
          </p:cNvPr>
          <p:cNvSpPr>
            <a:spLocks noGrp="1"/>
          </p:cNvSpPr>
          <p:nvPr>
            <p:ph sz="quarter" idx="10"/>
          </p:nvPr>
        </p:nvSpPr>
        <p:spPr>
          <a:xfrm>
            <a:off x="539495" y="1435608"/>
            <a:ext cx="7536791" cy="3977640"/>
          </a:xfrm>
        </p:spPr>
        <p:txBody>
          <a:bodyPr/>
          <a:lstStyle/>
          <a:p>
            <a:r>
              <a:rPr lang="en-US" dirty="0">
                <a:hlinkClick r:id="rId2"/>
              </a:rPr>
              <a:t>http://colah.github.io/posts/2014-03-NN-Manifolds-Topology/</a:t>
            </a:r>
            <a:endParaRPr lang="en-US" dirty="0"/>
          </a:p>
          <a:p>
            <a:r>
              <a:rPr lang="en-US" dirty="0">
                <a:hlinkClick r:id="rId3"/>
              </a:rPr>
              <a:t>https://youtu.be/e5xKayCBOeU</a:t>
            </a:r>
            <a:endParaRPr lang="en-US" dirty="0"/>
          </a:p>
          <a:p>
            <a:endParaRPr lang="en-US" dirty="0"/>
          </a:p>
          <a:p>
            <a:endParaRPr lang="en-US" dirty="0"/>
          </a:p>
        </p:txBody>
      </p:sp>
    </p:spTree>
    <p:extLst>
      <p:ext uri="{BB962C8B-B14F-4D97-AF65-F5344CB8AC3E}">
        <p14:creationId xmlns:p14="http://schemas.microsoft.com/office/powerpoint/2010/main" val="721486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 Preview">
            <a:extLst>
              <a:ext uri="{FF2B5EF4-FFF2-40B4-BE49-F238E27FC236}">
                <a16:creationId xmlns:a16="http://schemas.microsoft.com/office/drawing/2014/main" id="{825C7B72-E33B-4035-93FB-35EECF3B12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75"/>
          <a:stretch/>
        </p:blipFill>
        <p:spPr bwMode="auto">
          <a:xfrm>
            <a:off x="8382000" y="1430867"/>
            <a:ext cx="3205162"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Training and Testing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5934683" cy="4974336"/>
          </a:xfrm>
        </p:spPr>
        <p:txBody>
          <a:bodyPr>
            <a:normAutofit lnSpcReduction="10000"/>
          </a:bodyPr>
          <a:lstStyle/>
          <a:p>
            <a:r>
              <a:rPr lang="en-US" b="1" dirty="0"/>
              <a:t>A common practice to proactively prevent overfitting in machine learning is to separate training data and testing data. </a:t>
            </a:r>
          </a:p>
          <a:p>
            <a:pPr marL="285750" indent="-285750">
              <a:buFont typeface="Arial" panose="020B0604020202020204" pitchFamily="34" charset="0"/>
              <a:buChar char="•"/>
            </a:pPr>
            <a:r>
              <a:rPr lang="en-US" b="1" dirty="0">
                <a:solidFill>
                  <a:srgbClr val="FF0000"/>
                </a:solidFill>
              </a:rPr>
              <a:t>Training data </a:t>
            </a:r>
            <a:r>
              <a:rPr lang="en-US" dirty="0"/>
              <a:t>is data used to fit a model and is typically 2/3 of the data. </a:t>
            </a:r>
          </a:p>
          <a:p>
            <a:pPr marL="285750" indent="-285750">
              <a:buFont typeface="Arial" panose="020B0604020202020204" pitchFamily="34" charset="0"/>
              <a:buChar char="•"/>
            </a:pPr>
            <a:r>
              <a:rPr lang="en-US" b="1" dirty="0">
                <a:solidFill>
                  <a:srgbClr val="FF0000"/>
                </a:solidFill>
              </a:rPr>
              <a:t>Test data </a:t>
            </a:r>
            <a:r>
              <a:rPr lang="en-US" dirty="0"/>
              <a:t>is used to test the model and is the remaining 1/3 of the data. </a:t>
            </a:r>
          </a:p>
          <a:p>
            <a:r>
              <a:rPr lang="en-US" b="1" dirty="0"/>
              <a:t>By omitting the testing data from training, we see how well the model works on data it has not seen before and change our parameters accordingly. </a:t>
            </a:r>
          </a:p>
        </p:txBody>
      </p:sp>
      <p:sp>
        <p:nvSpPr>
          <p:cNvPr id="5" name="Rectangle 4">
            <a:extLst>
              <a:ext uri="{FF2B5EF4-FFF2-40B4-BE49-F238E27FC236}">
                <a16:creationId xmlns:a16="http://schemas.microsoft.com/office/drawing/2014/main" id="{8D457EA3-AF81-4314-A1D2-1E2D688A5A6F}"/>
              </a:ext>
            </a:extLst>
          </p:cNvPr>
          <p:cNvSpPr/>
          <p:nvPr/>
        </p:nvSpPr>
        <p:spPr>
          <a:xfrm>
            <a:off x="6925733" y="3736621"/>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6925733" y="1430867"/>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7552266" y="2968979"/>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4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79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8124726" cy="4931555"/>
          </a:xfrm>
        </p:spPr>
        <p:txBody>
          <a:bodyPr>
            <a:normAutofit/>
          </a:bodyPr>
          <a:lstStyle/>
          <a:p>
            <a:r>
              <a:rPr lang="en-US" dirty="0"/>
              <a:t>Note that </a:t>
            </a:r>
            <a:r>
              <a:rPr lang="en-US" b="1" dirty="0">
                <a:solidFill>
                  <a:srgbClr val="FF0000"/>
                </a:solidFill>
              </a:rPr>
              <a:t>k-fold cross validation </a:t>
            </a:r>
            <a:r>
              <a:rPr lang="en-US" dirty="0"/>
              <a:t>allows us to slice our data into any number and not just 3 (typically 3, 5, or 10). </a:t>
            </a:r>
          </a:p>
          <a:p>
            <a:r>
              <a:rPr lang="en-US" dirty="0"/>
              <a:t>For example we can do 10-fold cross validation and validate 10 different combinations of training/test data. </a:t>
            </a:r>
          </a:p>
          <a:p>
            <a:r>
              <a:rPr lang="en-US" dirty="0"/>
              <a:t>The most extreme form of folding is </a:t>
            </a:r>
            <a:r>
              <a:rPr lang="en-US" b="1" dirty="0">
                <a:solidFill>
                  <a:srgbClr val="FF0000"/>
                </a:solidFill>
              </a:rPr>
              <a:t>leave-one-out cross validation</a:t>
            </a:r>
            <a:r>
              <a:rPr lang="en-US" dirty="0"/>
              <a:t>, which omits one data record for testing and uses the remaining records for training, and this is done repeatedly.</a:t>
            </a:r>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10289822" y="604237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20" name="Rectangle 19">
            <a:extLst>
              <a:ext uri="{FF2B5EF4-FFF2-40B4-BE49-F238E27FC236}">
                <a16:creationId xmlns:a16="http://schemas.microsoft.com/office/drawing/2014/main" id="{91F56D5A-A48E-4235-99A2-86B89B4936EB}"/>
              </a:ext>
            </a:extLst>
          </p:cNvPr>
          <p:cNvSpPr/>
          <p:nvPr/>
        </p:nvSpPr>
        <p:spPr>
          <a:xfrm>
            <a:off x="10289821" y="550615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10289820" y="497840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4" name="Rectangle 23">
            <a:extLst>
              <a:ext uri="{FF2B5EF4-FFF2-40B4-BE49-F238E27FC236}">
                <a16:creationId xmlns:a16="http://schemas.microsoft.com/office/drawing/2014/main" id="{0AEC6A98-8CA4-419A-8129-5DB6F7AAD87A}"/>
              </a:ext>
            </a:extLst>
          </p:cNvPr>
          <p:cNvSpPr/>
          <p:nvPr/>
        </p:nvSpPr>
        <p:spPr>
          <a:xfrm>
            <a:off x="10289821" y="4449231"/>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5" name="Rectangle 24">
            <a:extLst>
              <a:ext uri="{FF2B5EF4-FFF2-40B4-BE49-F238E27FC236}">
                <a16:creationId xmlns:a16="http://schemas.microsoft.com/office/drawing/2014/main" id="{36A5F7AA-7482-4920-9E6F-D158030D4565}"/>
              </a:ext>
            </a:extLst>
          </p:cNvPr>
          <p:cNvSpPr/>
          <p:nvPr/>
        </p:nvSpPr>
        <p:spPr>
          <a:xfrm>
            <a:off x="10289820" y="3921476"/>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6" name="Rectangle 25">
            <a:extLst>
              <a:ext uri="{FF2B5EF4-FFF2-40B4-BE49-F238E27FC236}">
                <a16:creationId xmlns:a16="http://schemas.microsoft.com/office/drawing/2014/main" id="{CF34A1A2-E67A-4870-AB29-B399B0E42D66}"/>
              </a:ext>
            </a:extLst>
          </p:cNvPr>
          <p:cNvSpPr/>
          <p:nvPr/>
        </p:nvSpPr>
        <p:spPr>
          <a:xfrm>
            <a:off x="10289821" y="34001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7" name="Rectangle 26">
            <a:extLst>
              <a:ext uri="{FF2B5EF4-FFF2-40B4-BE49-F238E27FC236}">
                <a16:creationId xmlns:a16="http://schemas.microsoft.com/office/drawing/2014/main" id="{20BD73AE-1A6B-4498-871C-AB5EFCCFAD99}"/>
              </a:ext>
            </a:extLst>
          </p:cNvPr>
          <p:cNvSpPr/>
          <p:nvPr/>
        </p:nvSpPr>
        <p:spPr>
          <a:xfrm>
            <a:off x="10289820" y="2872399"/>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0" name="Rectangle 29">
            <a:extLst>
              <a:ext uri="{FF2B5EF4-FFF2-40B4-BE49-F238E27FC236}">
                <a16:creationId xmlns:a16="http://schemas.microsoft.com/office/drawing/2014/main" id="{CD6DB06D-6987-47FF-83D9-3C7DC7B1CDBE}"/>
              </a:ext>
            </a:extLst>
          </p:cNvPr>
          <p:cNvSpPr/>
          <p:nvPr/>
        </p:nvSpPr>
        <p:spPr>
          <a:xfrm>
            <a:off x="10289821" y="234534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1" name="Rectangle 30">
            <a:extLst>
              <a:ext uri="{FF2B5EF4-FFF2-40B4-BE49-F238E27FC236}">
                <a16:creationId xmlns:a16="http://schemas.microsoft.com/office/drawing/2014/main" id="{79FC8F07-AE17-4361-A671-0C65BF3BB713}"/>
              </a:ext>
            </a:extLst>
          </p:cNvPr>
          <p:cNvSpPr/>
          <p:nvPr/>
        </p:nvSpPr>
        <p:spPr>
          <a:xfrm>
            <a:off x="10289820" y="1817592"/>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3" name="Rectangle 32">
            <a:extLst>
              <a:ext uri="{FF2B5EF4-FFF2-40B4-BE49-F238E27FC236}">
                <a16:creationId xmlns:a16="http://schemas.microsoft.com/office/drawing/2014/main" id="{5E25A97C-1957-408B-9AFF-F486BF50F05C}"/>
              </a:ext>
            </a:extLst>
          </p:cNvPr>
          <p:cNvSpPr/>
          <p:nvPr/>
        </p:nvSpPr>
        <p:spPr>
          <a:xfrm>
            <a:off x="10289820" y="12930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Tree>
    <p:extLst>
      <p:ext uri="{BB962C8B-B14F-4D97-AF65-F5344CB8AC3E}">
        <p14:creationId xmlns:p14="http://schemas.microsoft.com/office/powerpoint/2010/main" val="1324457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2304-1DF3-DBB0-89FC-52FB58F0FB3D}"/>
              </a:ext>
            </a:extLst>
          </p:cNvPr>
          <p:cNvSpPr>
            <a:spLocks noGrp="1"/>
          </p:cNvSpPr>
          <p:nvPr>
            <p:ph type="title"/>
          </p:nvPr>
        </p:nvSpPr>
        <p:spPr/>
        <p:txBody>
          <a:bodyPr/>
          <a:lstStyle/>
          <a:p>
            <a:r>
              <a:rPr lang="en-US" dirty="0"/>
              <a:t>Common Types of Neural Networks</a:t>
            </a:r>
          </a:p>
        </p:txBody>
      </p:sp>
      <p:sp>
        <p:nvSpPr>
          <p:cNvPr id="3" name="Content Placeholder 2">
            <a:extLst>
              <a:ext uri="{FF2B5EF4-FFF2-40B4-BE49-F238E27FC236}">
                <a16:creationId xmlns:a16="http://schemas.microsoft.com/office/drawing/2014/main" id="{EB3270FE-0536-A74F-BEDB-B1038579431F}"/>
              </a:ext>
            </a:extLst>
          </p:cNvPr>
          <p:cNvSpPr>
            <a:spLocks noGrp="1"/>
          </p:cNvSpPr>
          <p:nvPr>
            <p:ph sz="quarter" idx="10"/>
          </p:nvPr>
        </p:nvSpPr>
        <p:spPr>
          <a:xfrm>
            <a:off x="539496" y="1435608"/>
            <a:ext cx="7880604" cy="4974336"/>
          </a:xfrm>
        </p:spPr>
        <p:txBody>
          <a:bodyPr>
            <a:normAutofit fontScale="85000" lnSpcReduction="20000"/>
          </a:bodyPr>
          <a:lstStyle/>
          <a:p>
            <a:r>
              <a:rPr lang="en-US" b="1" dirty="0"/>
              <a:t>Multilayer Perceptron (MLP) – </a:t>
            </a:r>
            <a:r>
              <a:rPr lang="en-US" dirty="0"/>
              <a:t>What we’ve been working with in this class, which is a neural network with one or more hidden layers (</a:t>
            </a:r>
            <a:r>
              <a:rPr lang="en-US" dirty="0" err="1"/>
              <a:t>a.k.a</a:t>
            </a:r>
            <a:r>
              <a:rPr lang="en-US" dirty="0"/>
              <a:t> deep learning). </a:t>
            </a:r>
          </a:p>
          <a:p>
            <a:r>
              <a:rPr lang="en-US" b="1" dirty="0"/>
              <a:t>Convolutional Neural Network (CNN) – </a:t>
            </a:r>
            <a:r>
              <a:rPr lang="en-US" dirty="0"/>
              <a:t>A neural network with a convolutional layer that makes inputs more fuzzy (think blurring an image) so it uses less parameters and generalizes perception problems like computer vision. </a:t>
            </a:r>
          </a:p>
          <a:p>
            <a:r>
              <a:rPr lang="en-US" b="1" dirty="0"/>
              <a:t>Recurrent Neural Networks (RNN)</a:t>
            </a:r>
            <a:r>
              <a:rPr lang="en-US" dirty="0"/>
              <a:t> </a:t>
            </a:r>
            <a:r>
              <a:rPr lang="en-US" b="1" dirty="0"/>
              <a:t>– </a:t>
            </a:r>
            <a:r>
              <a:rPr lang="en-US" dirty="0"/>
              <a:t>A circuitous neural network that takes the output but then makes it an input again to perform tasks like generating text. </a:t>
            </a:r>
          </a:p>
          <a:p>
            <a:r>
              <a:rPr lang="en-US" b="1" dirty="0"/>
              <a:t>Long Short-Term Memory Networks (LSTM) </a:t>
            </a:r>
            <a:r>
              <a:rPr lang="en-US" dirty="0"/>
              <a:t>– An improvement of RNN’s that selectively holds outputs in memory, and often used for generating text and language. </a:t>
            </a:r>
          </a:p>
          <a:p>
            <a:r>
              <a:rPr lang="en-US" b="1" dirty="0"/>
              <a:t>Transformer Neural Networks – </a:t>
            </a:r>
            <a:r>
              <a:rPr lang="en-US" dirty="0"/>
              <a:t>A powerful improvement over LSTM that utilizes “attention” to capture context on longer sequences and is a key part of the </a:t>
            </a:r>
            <a:r>
              <a:rPr lang="en-US" dirty="0" err="1"/>
              <a:t>ChatGPT</a:t>
            </a:r>
            <a:r>
              <a:rPr lang="en-US" dirty="0"/>
              <a:t> development. </a:t>
            </a:r>
          </a:p>
        </p:txBody>
      </p:sp>
    </p:spTree>
    <p:extLst>
      <p:ext uri="{BB962C8B-B14F-4D97-AF65-F5344CB8AC3E}">
        <p14:creationId xmlns:p14="http://schemas.microsoft.com/office/powerpoint/2010/main" val="2078335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Random Fold 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a:bodyPr>
          <a:lstStyle/>
          <a:p>
            <a:r>
              <a:rPr lang="en-US" dirty="0"/>
              <a:t>As you may be noticing, machine learning often tries to overcome data variance with randomness. </a:t>
            </a:r>
          </a:p>
          <a:p>
            <a:r>
              <a:rPr lang="en-US" dirty="0"/>
              <a:t>A variant with fold validation is </a:t>
            </a:r>
            <a:r>
              <a:rPr lang="en-US" b="1" dirty="0">
                <a:solidFill>
                  <a:srgbClr val="FF0000"/>
                </a:solidFill>
              </a:rPr>
              <a:t>repeated random fold validation</a:t>
            </a:r>
            <a:r>
              <a:rPr lang="en-US" dirty="0"/>
              <a:t>, where we randomly shuffle the data and create random train/test folds as many times as desired. </a:t>
            </a:r>
          </a:p>
          <a:p>
            <a:r>
              <a:rPr lang="en-US" dirty="0"/>
              <a:t>This is helpful when we need to mitigate variance in the model. </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B5C0DEB-40C6-4D6A-928F-33B54A44695E}"/>
              </a:ext>
            </a:extLst>
          </p:cNvPr>
          <p:cNvSpPr/>
          <p:nvPr/>
        </p:nvSpPr>
        <p:spPr>
          <a:xfrm>
            <a:off x="6925731" y="375800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C7BF438-671B-4F18-80B6-C26DC7B1E1C0}"/>
              </a:ext>
            </a:extLst>
          </p:cNvPr>
          <p:cNvSpPr/>
          <p:nvPr/>
        </p:nvSpPr>
        <p:spPr>
          <a:xfrm>
            <a:off x="6925730" y="394333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6925729" y="41286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6925728" y="431399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6925727" y="44993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6925727" y="4684660"/>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6925726" y="48699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6925725" y="50553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494889" y="373899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494888"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494887" y="410966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494886"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494885" y="448032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494885" y="466565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494884" y="485099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494883" y="503632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064043" y="373899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064042"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064041" y="410966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064040"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064039" y="448032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064039" y="466565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064038" y="485099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064037" y="503632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711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Which Validation to Use? </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85000" lnSpcReduction="20000"/>
          </a:bodyPr>
          <a:lstStyle/>
          <a:p>
            <a:r>
              <a:rPr lang="en-US" b="1" dirty="0"/>
              <a:t>Generally, you will want to prefer k-fold validation as it is the gold standard. </a:t>
            </a:r>
          </a:p>
          <a:p>
            <a:r>
              <a:rPr lang="en-US" dirty="0"/>
              <a:t>A single train/test split might be warranted if performance of machine learning algorithm is slow and has enough data with lower bias. </a:t>
            </a:r>
          </a:p>
          <a:p>
            <a:r>
              <a:rPr lang="en-US" dirty="0"/>
              <a:t>Use the random fold split to mitigate variance in the model while balancing training speed and dataset sizes.</a:t>
            </a:r>
          </a:p>
          <a:p>
            <a:r>
              <a:rPr lang="en-US" b="1" dirty="0"/>
              <a:t>We will talk about class imbalance later, but if you do not have an equal number of samples for each class, you might want to consider using stratification in your k-fold validation. </a:t>
            </a:r>
          </a:p>
          <a:p>
            <a:r>
              <a:rPr lang="en-US" b="1" dirty="0">
                <a:solidFill>
                  <a:srgbClr val="FF0000"/>
                </a:solidFill>
              </a:rPr>
              <a:t>Stratification</a:t>
            </a:r>
            <a:r>
              <a:rPr lang="en-US" dirty="0"/>
              <a:t> means an equal proportion of data for each class is sampled for training and testing data (even it is sampled repeatedly), so that no class is neglected.  </a:t>
            </a:r>
          </a:p>
          <a:p>
            <a:endParaRPr lang="en-US" dirty="0"/>
          </a:p>
          <a:p>
            <a:endParaRPr lang="en-US" dirty="0"/>
          </a:p>
        </p:txBody>
      </p:sp>
      <p:sp>
        <p:nvSpPr>
          <p:cNvPr id="21" name="Rectangle 20">
            <a:extLst>
              <a:ext uri="{FF2B5EF4-FFF2-40B4-BE49-F238E27FC236}">
                <a16:creationId xmlns:a16="http://schemas.microsoft.com/office/drawing/2014/main" id="{8B5C0DEB-40C6-4D6A-928F-33B54A44695E}"/>
              </a:ext>
            </a:extLst>
          </p:cNvPr>
          <p:cNvSpPr/>
          <p:nvPr/>
        </p:nvSpPr>
        <p:spPr>
          <a:xfrm>
            <a:off x="7398326" y="476516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7BF438-671B-4F18-80B6-C26DC7B1E1C0}"/>
              </a:ext>
            </a:extLst>
          </p:cNvPr>
          <p:cNvSpPr/>
          <p:nvPr/>
        </p:nvSpPr>
        <p:spPr>
          <a:xfrm>
            <a:off x="7398325" y="495049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7398324" y="513582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7398323" y="532116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7398322" y="550649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7398322" y="5691825"/>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7398321" y="587715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7398320" y="606248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967484" y="47461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967483"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967482" y="51168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967481"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967480" y="548749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967480" y="56728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967479" y="585815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967478" y="604348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536638" y="474616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536637"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536636" y="511682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536635"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536634" y="54874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536634" y="567282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536633" y="585815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536632" y="604348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87102E4-35F5-45BD-AF7B-AAA9A7D82833}"/>
              </a:ext>
            </a:extLst>
          </p:cNvPr>
          <p:cNvSpPr/>
          <p:nvPr/>
        </p:nvSpPr>
        <p:spPr>
          <a:xfrm>
            <a:off x="7398322" y="407884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1" name="Rectangle 50">
            <a:extLst>
              <a:ext uri="{FF2B5EF4-FFF2-40B4-BE49-F238E27FC236}">
                <a16:creationId xmlns:a16="http://schemas.microsoft.com/office/drawing/2014/main" id="{336927CA-2DFF-4D53-94B3-C521307E0E37}"/>
              </a:ext>
            </a:extLst>
          </p:cNvPr>
          <p:cNvSpPr/>
          <p:nvPr/>
        </p:nvSpPr>
        <p:spPr>
          <a:xfrm>
            <a:off x="8967477" y="302615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2" name="Rectangle 51">
            <a:extLst>
              <a:ext uri="{FF2B5EF4-FFF2-40B4-BE49-F238E27FC236}">
                <a16:creationId xmlns:a16="http://schemas.microsoft.com/office/drawing/2014/main" id="{8559238F-0123-4E0E-95BD-2085730BF7CB}"/>
              </a:ext>
            </a:extLst>
          </p:cNvPr>
          <p:cNvSpPr/>
          <p:nvPr/>
        </p:nvSpPr>
        <p:spPr>
          <a:xfrm>
            <a:off x="8967476" y="3551093"/>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3" name="Rectangle 52">
            <a:extLst>
              <a:ext uri="{FF2B5EF4-FFF2-40B4-BE49-F238E27FC236}">
                <a16:creationId xmlns:a16="http://schemas.microsoft.com/office/drawing/2014/main" id="{5B3498B1-C710-4CF2-B287-D42134BE9399}"/>
              </a:ext>
            </a:extLst>
          </p:cNvPr>
          <p:cNvSpPr/>
          <p:nvPr/>
        </p:nvSpPr>
        <p:spPr>
          <a:xfrm>
            <a:off x="8967476" y="4078848"/>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4" name="Rectangle 53">
            <a:extLst>
              <a:ext uri="{FF2B5EF4-FFF2-40B4-BE49-F238E27FC236}">
                <a16:creationId xmlns:a16="http://schemas.microsoft.com/office/drawing/2014/main" id="{3AE99A02-C69B-4BD9-B668-D7B27BAA0BA2}"/>
              </a:ext>
            </a:extLst>
          </p:cNvPr>
          <p:cNvSpPr/>
          <p:nvPr/>
        </p:nvSpPr>
        <p:spPr>
          <a:xfrm>
            <a:off x="10468899" y="3014870"/>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5" name="Rectangle 54">
            <a:extLst>
              <a:ext uri="{FF2B5EF4-FFF2-40B4-BE49-F238E27FC236}">
                <a16:creationId xmlns:a16="http://schemas.microsoft.com/office/drawing/2014/main" id="{54CCB733-7362-465B-811D-D127E9C7D31E}"/>
              </a:ext>
            </a:extLst>
          </p:cNvPr>
          <p:cNvSpPr/>
          <p:nvPr/>
        </p:nvSpPr>
        <p:spPr>
          <a:xfrm>
            <a:off x="7398321" y="354262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6" name="Rectangle 55">
            <a:extLst>
              <a:ext uri="{FF2B5EF4-FFF2-40B4-BE49-F238E27FC236}">
                <a16:creationId xmlns:a16="http://schemas.microsoft.com/office/drawing/2014/main" id="{D5485AB5-9A7B-423A-BA28-659E05068823}"/>
              </a:ext>
            </a:extLst>
          </p:cNvPr>
          <p:cNvSpPr/>
          <p:nvPr/>
        </p:nvSpPr>
        <p:spPr>
          <a:xfrm>
            <a:off x="7398320" y="30148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7" name="Rectangle 56">
            <a:extLst>
              <a:ext uri="{FF2B5EF4-FFF2-40B4-BE49-F238E27FC236}">
                <a16:creationId xmlns:a16="http://schemas.microsoft.com/office/drawing/2014/main" id="{C022102A-312F-4D8D-9955-7EBC241484E2}"/>
              </a:ext>
            </a:extLst>
          </p:cNvPr>
          <p:cNvSpPr/>
          <p:nvPr/>
        </p:nvSpPr>
        <p:spPr>
          <a:xfrm>
            <a:off x="10468896" y="40562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8" name="Rectangle 57">
            <a:extLst>
              <a:ext uri="{FF2B5EF4-FFF2-40B4-BE49-F238E27FC236}">
                <a16:creationId xmlns:a16="http://schemas.microsoft.com/office/drawing/2014/main" id="{A73D5356-A8BE-41DA-AA50-09FA1E7C6A50}"/>
              </a:ext>
            </a:extLst>
          </p:cNvPr>
          <p:cNvSpPr/>
          <p:nvPr/>
        </p:nvSpPr>
        <p:spPr>
          <a:xfrm>
            <a:off x="10468895" y="352851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9" name="Rectangle 58">
            <a:extLst>
              <a:ext uri="{FF2B5EF4-FFF2-40B4-BE49-F238E27FC236}">
                <a16:creationId xmlns:a16="http://schemas.microsoft.com/office/drawing/2014/main" id="{4A7BBACA-F4DD-4C29-9311-4C8A647223E2}"/>
              </a:ext>
            </a:extLst>
          </p:cNvPr>
          <p:cNvSpPr/>
          <p:nvPr/>
        </p:nvSpPr>
        <p:spPr>
          <a:xfrm>
            <a:off x="8967476" y="1294724"/>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0" name="Rectangle 59">
            <a:extLst>
              <a:ext uri="{FF2B5EF4-FFF2-40B4-BE49-F238E27FC236}">
                <a16:creationId xmlns:a16="http://schemas.microsoft.com/office/drawing/2014/main" id="{A9D5856D-C6A6-4B5E-94DF-C8E3FBB09C4D}"/>
              </a:ext>
            </a:extLst>
          </p:cNvPr>
          <p:cNvSpPr/>
          <p:nvPr/>
        </p:nvSpPr>
        <p:spPr>
          <a:xfrm>
            <a:off x="8967476" y="2347414"/>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Tree>
    <p:extLst>
      <p:ext uri="{BB962C8B-B14F-4D97-AF65-F5344CB8AC3E}">
        <p14:creationId xmlns:p14="http://schemas.microsoft.com/office/powerpoint/2010/main" val="32453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4A9A-4FDB-485F-87C9-966785E0C4EF}"/>
              </a:ext>
            </a:extLst>
          </p:cNvPr>
          <p:cNvSpPr>
            <a:spLocks noGrp="1"/>
          </p:cNvSpPr>
          <p:nvPr>
            <p:ph type="title"/>
          </p:nvPr>
        </p:nvSpPr>
        <p:spPr>
          <a:xfrm>
            <a:off x="521207" y="448056"/>
            <a:ext cx="9028622" cy="640080"/>
          </a:xfrm>
        </p:spPr>
        <p:txBody>
          <a:bodyPr>
            <a:normAutofit/>
          </a:bodyPr>
          <a:lstStyle/>
          <a:p>
            <a:r>
              <a:rPr lang="en-US" dirty="0"/>
              <a:t>A Stratified Validation in Scikit-Learn</a:t>
            </a:r>
          </a:p>
        </p:txBody>
      </p:sp>
      <p:sp>
        <p:nvSpPr>
          <p:cNvPr id="4" name="Rectangle 1">
            <a:extLst>
              <a:ext uri="{FF2B5EF4-FFF2-40B4-BE49-F238E27FC236}">
                <a16:creationId xmlns:a16="http://schemas.microsoft.com/office/drawing/2014/main" id="{1FCE3425-26C1-4C6E-9F14-1E394AFC9381}"/>
              </a:ext>
            </a:extLst>
          </p:cNvPr>
          <p:cNvSpPr>
            <a:spLocks noChangeArrowheads="1"/>
          </p:cNvSpPr>
          <p:nvPr/>
        </p:nvSpPr>
        <p:spPr bwMode="auto">
          <a:xfrm>
            <a:off x="1839074" y="1460716"/>
            <a:ext cx="8265560" cy="48628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numpy</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np</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a:ln>
                  <a:noFill/>
                </a:ln>
                <a:solidFill>
                  <a:srgbClr val="000000"/>
                </a:solidFill>
                <a:effectLst/>
                <a:latin typeface="Consolas" panose="020B0609020204030204" pitchFamily="49" charset="0"/>
              </a:rPr>
              <a:t>pandas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pd</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load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sklearn.neural_network</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df = </a:t>
            </a:r>
            <a:r>
              <a:rPr kumimoji="0" lang="en-US" altLang="en-US" sz="1000" b="0" i="0" u="none" strike="noStrike" cap="none" normalizeH="0" baseline="0" dirty="0" err="1">
                <a:ln>
                  <a:noFill/>
                </a:ln>
                <a:solidFill>
                  <a:srgbClr val="000000"/>
                </a:solidFill>
                <a:effectLst/>
                <a:latin typeface="Consolas" panose="020B0609020204030204" pitchFamily="49" charset="0"/>
              </a:rPr>
              <a:t>pd.read_csv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lang="en-US" altLang="en-US" sz="1000" b="1" dirty="0">
                <a:solidFill>
                  <a:srgbClr val="008080"/>
                </a:solidFill>
                <a:latin typeface="Consolas" panose="020B0609020204030204" pitchFamily="49" charset="0"/>
              </a:rPr>
              <a:t>“https://tinyurl.com/y6r7qjrp”, </a:t>
            </a:r>
            <a:r>
              <a:rPr kumimoji="0" lang="en-US" altLang="en-US" sz="1000" b="0" i="0" u="none" strike="noStrike" cap="none" normalizeH="0" baseline="0" dirty="0">
                <a:ln>
                  <a:noFill/>
                </a:ln>
                <a:solidFill>
                  <a:srgbClr val="660099"/>
                </a:solidFill>
                <a:effectLst/>
                <a:latin typeface="Consolas" panose="020B0609020204030204" pitchFamily="49" charset="0"/>
              </a:rPr>
              <a:t>delimiter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we should do some linear scaling here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X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255.0</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.01</a:t>
            </a:r>
            <a:br>
              <a:rPr kumimoji="0" lang="en-US" altLang="en-US" sz="1000" b="0" i="0" u="none" strike="noStrike" cap="none" normalizeH="0" baseline="0" dirty="0">
                <a:ln>
                  <a:noFill/>
                </a:ln>
                <a:solidFill>
                  <a:srgbClr val="0000FF"/>
                </a:solidFill>
                <a:effectLst/>
                <a:latin typeface="Consolas" panose="020B0609020204030204" pitchFamily="49" charset="0"/>
              </a:rPr>
            </a:br>
            <a:br>
              <a:rPr kumimoji="0" lang="en-US" altLang="en-US" sz="1000" b="0" i="0" u="none" strike="noStrike" cap="none" normalizeH="0" baseline="0" dirty="0">
                <a:ln>
                  <a:noFill/>
                </a:ln>
                <a:solidFill>
                  <a:srgbClr val="0000FF"/>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Y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Get a count of each group to ensure samples are equitably balanced</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df.groupby</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agg</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np.size</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Separate training and testing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that I use the 'stratify' parameter to ensure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each class is proportionally represented in both sets</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r>
              <a:rPr kumimoji="0" lang="en-US" altLang="en-US" sz="1000" b="0" i="0" u="none" strike="noStrike" cap="none" normalizeH="0" baseline="0" dirty="0">
                <a:ln>
                  <a:noFill/>
                </a:ln>
                <a:solidFill>
                  <a:srgbClr val="000000"/>
                </a:solidFill>
                <a:effectLst/>
                <a:latin typeface="Consolas" panose="020B0609020204030204" pitchFamily="49" charset="0"/>
              </a:rPr>
              <a:t>(X, Y, </a:t>
            </a:r>
            <a:r>
              <a:rPr kumimoji="0" lang="en-US" altLang="en-US" sz="1000" b="0" i="0" u="none" strike="noStrike" cap="none" normalizeH="0" baseline="0" dirty="0" err="1">
                <a:ln>
                  <a:noFill/>
                </a:ln>
                <a:solidFill>
                  <a:srgbClr val="660099"/>
                </a:solidFill>
                <a:effectLst/>
                <a:latin typeface="Consolas" panose="020B0609020204030204" pitchFamily="49" charset="0"/>
              </a:rPr>
              <a:t>test_size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.33</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0099"/>
                </a:solidFill>
                <a:effectLst/>
                <a:latin typeface="Consolas" panose="020B0609020204030204" pitchFamily="49" charset="0"/>
              </a:rPr>
              <a:t>stratify</a:t>
            </a:r>
            <a:r>
              <a:rPr kumimoji="0" lang="en-US" altLang="en-US" sz="1000" b="0" i="0" u="none" strike="noStrike" cap="none" normalizeH="0" baseline="0" dirty="0">
                <a:ln>
                  <a:noFill/>
                </a:ln>
                <a:solidFill>
                  <a:srgbClr val="000000"/>
                </a:solidFill>
                <a:effectLst/>
                <a:latin typeface="Consolas" panose="020B0609020204030204" pitchFamily="49" charset="0"/>
              </a:rPr>
              <a:t>=Y)</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660099"/>
                </a:solidFill>
                <a:effectLst/>
                <a:latin typeface="Consolas" panose="020B0609020204030204" pitchFamily="49" charset="0"/>
              </a:rPr>
              <a:t>solver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1" i="0" u="none" strike="noStrike" cap="none" normalizeH="0" baseline="0" dirty="0" err="1">
                <a:ln>
                  <a:noFill/>
                </a:ln>
                <a:solidFill>
                  <a:srgbClr val="008080"/>
                </a:solidFill>
                <a:effectLst/>
                <a:latin typeface="Consolas" panose="020B0609020204030204" pitchFamily="49" charset="0"/>
              </a:rPr>
              <a:t>sgd</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hidden_layer_sizes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100</a:t>
            </a:r>
            <a:r>
              <a:rPr kumimoji="0" lang="en-US" altLang="en-US" sz="1000" b="0" i="0" u="none" strike="noStrike" cap="none" normalizeH="0" baseline="0" dirty="0">
                <a:ln>
                  <a:noFill/>
                </a:ln>
                <a:solidFill>
                  <a:srgbClr val="000000"/>
                </a:solidFill>
                <a:effectLst/>
                <a:latin typeface="Consolas" panose="020B0609020204030204" pitchFamily="49" charset="0"/>
              </a:rPr>
              <a:t>, ),</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max_iter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480</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learning_rate_init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nn.fit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"Training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"Test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B375C45-D766-4CAF-A71E-91D8CA5AB32C}"/>
              </a:ext>
            </a:extLst>
          </p:cNvPr>
          <p:cNvSpPr/>
          <p:nvPr/>
        </p:nvSpPr>
        <p:spPr>
          <a:xfrm>
            <a:off x="6991563" y="4751796"/>
            <a:ext cx="857894" cy="236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897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Validation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7376590" cy="4974336"/>
          </a:xfrm>
        </p:spPr>
        <p:txBody>
          <a:bodyPr>
            <a:normAutofit fontScale="92500" lnSpcReduction="20000"/>
          </a:bodyPr>
          <a:lstStyle/>
          <a:p>
            <a:r>
              <a:rPr lang="en-US" b="1" dirty="0">
                <a:solidFill>
                  <a:srgbClr val="FF0000"/>
                </a:solidFill>
              </a:rPr>
              <a:t>Validation</a:t>
            </a:r>
            <a:r>
              <a:rPr lang="en-US" b="1" dirty="0"/>
              <a:t> is a separate type of testing data used to compare performance of different models. </a:t>
            </a:r>
          </a:p>
          <a:p>
            <a:r>
              <a:rPr lang="en-US" dirty="0"/>
              <a:t>When you are comparing two or more models (e.g. logistic regression versus decision trees), you may hold back one more chunk of data for validation.</a:t>
            </a:r>
          </a:p>
          <a:p>
            <a:r>
              <a:rPr lang="en-US" dirty="0"/>
              <a:t>It is different than the testing data, which is used to tune parameters of the individual model, not compare different models altogether. </a:t>
            </a:r>
          </a:p>
          <a:p>
            <a:r>
              <a:rPr lang="en-US" b="1" dirty="0"/>
              <a:t>The main idea behind validation data is being a final stopgap in case p-hacking and iterative parameter tuning leaked hints about the test dataset to the training algorithm.  </a:t>
            </a:r>
          </a:p>
          <a:p>
            <a:r>
              <a:rPr lang="en-US" dirty="0"/>
              <a:t> </a:t>
            </a:r>
          </a:p>
        </p:txBody>
      </p:sp>
      <p:sp>
        <p:nvSpPr>
          <p:cNvPr id="5" name="Rectangle 4">
            <a:extLst>
              <a:ext uri="{FF2B5EF4-FFF2-40B4-BE49-F238E27FC236}">
                <a16:creationId xmlns:a16="http://schemas.microsoft.com/office/drawing/2014/main" id="{8D457EA3-AF81-4314-A1D2-1E2D688A5A6F}"/>
              </a:ext>
            </a:extLst>
          </p:cNvPr>
          <p:cNvSpPr/>
          <p:nvPr/>
        </p:nvSpPr>
        <p:spPr>
          <a:xfrm>
            <a:off x="10287242" y="3741362"/>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10287242" y="4204206"/>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10287242" y="1435608"/>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10913775" y="2973720"/>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67BF8277-C0AC-4FA4-8C2C-0F4C58CD998A}"/>
              </a:ext>
            </a:extLst>
          </p:cNvPr>
          <p:cNvSpPr/>
          <p:nvPr/>
        </p:nvSpPr>
        <p:spPr>
          <a:xfrm>
            <a:off x="10287242" y="4655762"/>
            <a:ext cx="1253067" cy="45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VALIDATION</a:t>
            </a:r>
          </a:p>
        </p:txBody>
      </p:sp>
    </p:spTree>
    <p:extLst>
      <p:ext uri="{BB962C8B-B14F-4D97-AF65-F5344CB8AC3E}">
        <p14:creationId xmlns:p14="http://schemas.microsoft.com/office/powerpoint/2010/main" val="3973299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Random Seeding</a:t>
            </a:r>
          </a:p>
        </p:txBody>
      </p:sp>
      <p:pic>
        <p:nvPicPr>
          <p:cNvPr id="5" name="Content Placeholder 4" descr="Dice">
            <a:extLst>
              <a:ext uri="{FF2B5EF4-FFF2-40B4-BE49-F238E27FC236}">
                <a16:creationId xmlns:a16="http://schemas.microsoft.com/office/drawing/2014/main" id="{7C0EB307-9E32-4246-BDC2-798EEFB17A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6400" y="1323467"/>
            <a:ext cx="2105533" cy="2105533"/>
          </a:xfrm>
        </p:spPr>
      </p:pic>
      <p:sp>
        <p:nvSpPr>
          <p:cNvPr id="24" name="Content Placeholder 2">
            <a:extLst>
              <a:ext uri="{FF2B5EF4-FFF2-40B4-BE49-F238E27FC236}">
                <a16:creationId xmlns:a16="http://schemas.microsoft.com/office/drawing/2014/main" id="{21752C5A-C5B0-42EE-8323-CF96599E3B01}"/>
              </a:ext>
            </a:extLst>
          </p:cNvPr>
          <p:cNvSpPr txBox="1">
            <a:spLocks/>
          </p:cNvSpPr>
          <p:nvPr/>
        </p:nvSpPr>
        <p:spPr>
          <a:xfrm>
            <a:off x="539496" y="1435607"/>
            <a:ext cx="8558270" cy="536588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Machine learning deals with a lot of random-based operations:</a:t>
            </a:r>
          </a:p>
          <a:p>
            <a:pPr marL="285750" indent="-285750">
              <a:spcBef>
                <a:spcPts val="600"/>
              </a:spcBef>
              <a:spcAft>
                <a:spcPts val="600"/>
              </a:spcAft>
              <a:buFont typeface="Arial" panose="020B0604020202020204" pitchFamily="34" charset="0"/>
              <a:buChar char="•"/>
            </a:pPr>
            <a:r>
              <a:rPr lang="en-US" dirty="0"/>
              <a:t>Randomly sampled training/testing data</a:t>
            </a:r>
          </a:p>
          <a:p>
            <a:pPr marL="285750" indent="-285750">
              <a:spcBef>
                <a:spcPts val="600"/>
              </a:spcBef>
              <a:spcAft>
                <a:spcPts val="600"/>
              </a:spcAft>
              <a:buFont typeface="Arial" panose="020B0604020202020204" pitchFamily="34" charset="0"/>
              <a:buChar char="•"/>
            </a:pPr>
            <a:r>
              <a:rPr lang="en-US" dirty="0"/>
              <a:t>Random-based optimization and training (e.g. stochastic gradient descent, simulated annealing)</a:t>
            </a:r>
          </a:p>
          <a:p>
            <a:pPr marL="285750" indent="-285750">
              <a:spcBef>
                <a:spcPts val="600"/>
              </a:spcBef>
              <a:spcAft>
                <a:spcPts val="600"/>
              </a:spcAft>
              <a:buFont typeface="Arial" panose="020B0604020202020204" pitchFamily="34" charset="0"/>
              <a:buChar char="•"/>
            </a:pPr>
            <a:r>
              <a:rPr lang="en-US" dirty="0"/>
              <a:t>Randomly generated data from simulations</a:t>
            </a:r>
          </a:p>
          <a:p>
            <a:r>
              <a:rPr lang="en-US" b="1" dirty="0"/>
              <a:t>Testing can be challenging as the above operations make outputs nondeterministic, so setting a </a:t>
            </a:r>
            <a:r>
              <a:rPr lang="en-US" b="1" dirty="0">
                <a:solidFill>
                  <a:srgbClr val="FF0000"/>
                </a:solidFill>
              </a:rPr>
              <a:t>random seed </a:t>
            </a:r>
            <a:r>
              <a:rPr lang="en-US" b="1" dirty="0"/>
              <a:t>is common practice to make them deterministic.</a:t>
            </a:r>
          </a:p>
          <a:p>
            <a:r>
              <a:rPr lang="en-US" b="1" dirty="0"/>
              <a:t>This allows tests to be conveniently reproducible, where sequences of randomly generated values are the same.</a:t>
            </a:r>
          </a:p>
          <a:p>
            <a:r>
              <a:rPr lang="en-US" b="1" dirty="0"/>
              <a:t>Be careful to not rely on random seeds too much! They can give the illusion of determinism so test many random seeds, not just one, to ensure they converge towards the same outcome. </a:t>
            </a:r>
          </a:p>
        </p:txBody>
      </p:sp>
    </p:spTree>
    <p:extLst>
      <p:ext uri="{BB962C8B-B14F-4D97-AF65-F5344CB8AC3E}">
        <p14:creationId xmlns:p14="http://schemas.microsoft.com/office/powerpoint/2010/main" val="102475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57F2-E0F5-433E-B74A-2E4B84131272}"/>
              </a:ext>
            </a:extLst>
          </p:cNvPr>
          <p:cNvSpPr>
            <a:spLocks noGrp="1"/>
          </p:cNvSpPr>
          <p:nvPr>
            <p:ph type="title"/>
          </p:nvPr>
        </p:nvSpPr>
        <p:spPr/>
        <p:txBody>
          <a:bodyPr>
            <a:normAutofit fontScale="90000"/>
          </a:bodyPr>
          <a:lstStyle/>
          <a:p>
            <a:r>
              <a:rPr lang="en-US" dirty="0"/>
              <a:t>Random Seeding a 3-Fold Split for Reproducibility</a:t>
            </a:r>
          </a:p>
        </p:txBody>
      </p:sp>
      <p:sp>
        <p:nvSpPr>
          <p:cNvPr id="4" name="Rectangle 1">
            <a:extLst>
              <a:ext uri="{FF2B5EF4-FFF2-40B4-BE49-F238E27FC236}">
                <a16:creationId xmlns:a16="http://schemas.microsoft.com/office/drawing/2014/main" id="{683F3BC2-8E61-4668-962B-F6ACDFC8686A}"/>
              </a:ext>
            </a:extLst>
          </p:cNvPr>
          <p:cNvSpPr>
            <a:spLocks noChangeArrowheads="1"/>
          </p:cNvSpPr>
          <p:nvPr/>
        </p:nvSpPr>
        <p:spPr bwMode="auto">
          <a:xfrm>
            <a:off x="578301" y="1516296"/>
            <a:ext cx="11016086" cy="46474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a:ln>
                  <a:noFill/>
                </a:ln>
                <a:solidFill>
                  <a:srgbClr val="000000"/>
                </a:solidFill>
                <a:effectLst/>
                <a:latin typeface="Consolas" panose="020B0609020204030204" pitchFamily="49" charset="0"/>
              </a:rPr>
              <a:t>pandas </a:t>
            </a:r>
            <a:r>
              <a:rPr kumimoji="0" lang="en-US" altLang="en-US" sz="1600" b="1" i="0" u="none" strike="noStrike" cap="none" normalizeH="0" baseline="0" dirty="0">
                <a:ln>
                  <a:noFill/>
                </a:ln>
                <a:solidFill>
                  <a:srgbClr val="000080"/>
                </a:solidFill>
                <a:effectLst/>
                <a:latin typeface="Consolas" panose="020B0609020204030204" pitchFamily="49" charset="0"/>
              </a:rPr>
              <a:t>as </a:t>
            </a:r>
            <a:r>
              <a:rPr kumimoji="0" lang="en-US" altLang="en-US" sz="1600" b="0" i="0" u="none" strike="noStrike" cap="none" normalizeH="0" baseline="0" dirty="0">
                <a:ln>
                  <a:noFill/>
                </a:ln>
                <a:solidFill>
                  <a:srgbClr val="000000"/>
                </a:solidFill>
                <a:effectLst/>
                <a:latin typeface="Consolas" panose="020B0609020204030204" pitchFamily="49" charset="0"/>
              </a:rPr>
              <a:t>pd</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Load the data</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df = </a:t>
            </a:r>
            <a:r>
              <a:rPr kumimoji="0" lang="en-US" altLang="en-US" sz="1600" b="0" i="0" u="none" strike="noStrike" cap="none" normalizeH="0" baseline="0" dirty="0" err="1">
                <a:ln>
                  <a:noFill/>
                </a:ln>
                <a:solidFill>
                  <a:srgbClr val="000000"/>
                </a:solidFill>
                <a:effectLst/>
                <a:latin typeface="Consolas" panose="020B0609020204030204" pitchFamily="49" charset="0"/>
              </a:rPr>
              <a:t>pd.read_csv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lang="en-US" altLang="en-US" sz="1600" b="1" dirty="0">
                <a:solidFill>
                  <a:srgbClr val="008080"/>
                </a:solidFill>
                <a:latin typeface="Consolas" panose="020B0609020204030204" pitchFamily="49" charset="0"/>
              </a:rPr>
              <a:t>“https://tinyurl.com/y6r7qjrp”</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delimiter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X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Y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a:t>
            </a:r>
            <a:r>
              <a:rPr kumimoji="0" lang="en-US" altLang="en-US" sz="1600" b="0" i="1" u="none" strike="noStrike" cap="none" normalizeH="0" baseline="0" dirty="0" err="1">
                <a:ln>
                  <a:noFill/>
                </a:ln>
                <a:solidFill>
                  <a:srgbClr val="808080"/>
                </a:solidFill>
                <a:effectLst/>
                <a:latin typeface="Consolas" panose="020B0609020204030204" pitchFamily="49" charset="0"/>
              </a:rPr>
              <a:t>random_state</a:t>
            </a:r>
            <a:r>
              <a:rPr kumimoji="0" lang="en-US" altLang="en-US" sz="1600" b="0" i="1" u="none" strike="noStrike" cap="none" normalizeH="0" baseline="0" dirty="0">
                <a:ln>
                  <a:noFill/>
                </a:ln>
                <a:solidFill>
                  <a:srgbClr val="808080"/>
                </a:solidFill>
                <a:effectLst/>
                <a:latin typeface="Consolas" panose="020B0609020204030204" pitchFamily="49" charset="0"/>
              </a:rPr>
              <a:t>" is the random seed, which we fix to 7</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660099"/>
                </a:solidFill>
                <a:effectLst/>
                <a:latin typeface="Consolas" panose="020B0609020204030204" pitchFamily="49" charset="0"/>
              </a:rPr>
              <a:t>n_splits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3</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660099"/>
                </a:solidFill>
                <a:effectLst/>
                <a:latin typeface="Consolas" panose="020B0609020204030204" pitchFamily="49" charset="0"/>
              </a:rPr>
              <a:t>random_state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7</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shuffle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0080"/>
                </a:solidFill>
                <a:effectLst/>
                <a:latin typeface="Consolas" panose="020B0609020204030204" pitchFamily="49" charset="0"/>
              </a:rPr>
              <a:t>True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model =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660099"/>
                </a:solidFill>
                <a:effectLst/>
                <a:latin typeface="Consolas" panose="020B0609020204030204" pitchFamily="49" charset="0"/>
              </a:rPr>
              <a:t>solver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1" i="0" u="none" strike="noStrike" cap="none" normalizeH="0" baseline="0" dirty="0" err="1">
                <a:ln>
                  <a:noFill/>
                </a:ln>
                <a:solidFill>
                  <a:srgbClr val="008080"/>
                </a:solidFill>
                <a:effectLst/>
                <a:latin typeface="Consolas" panose="020B0609020204030204" pitchFamily="49" charset="0"/>
              </a:rPr>
              <a:t>liblinear</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results =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r>
              <a:rPr kumimoji="0" lang="en-US" altLang="en-US" sz="1600" b="0" i="0" u="none" strike="noStrike" cap="none" normalizeH="0" baseline="0" dirty="0">
                <a:ln>
                  <a:noFill/>
                </a:ln>
                <a:solidFill>
                  <a:srgbClr val="000000"/>
                </a:solidFill>
                <a:effectLst/>
                <a:latin typeface="Consolas" panose="020B0609020204030204" pitchFamily="49" charset="0"/>
              </a:rPr>
              <a:t>(model, X, Y, </a:t>
            </a:r>
            <a:r>
              <a:rPr kumimoji="0" lang="en-US" altLang="en-US" sz="1600" b="0" i="0" u="none" strike="noStrike" cap="none" normalizeH="0" baseline="0" dirty="0">
                <a:ln>
                  <a:noFill/>
                </a:ln>
                <a:solidFill>
                  <a:srgbClr val="660099"/>
                </a:solidFill>
                <a:effectLst/>
                <a:latin typeface="Consolas" panose="020B0609020204030204" pitchFamily="49" charset="0"/>
              </a:rPr>
              <a:t>cv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80"/>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"Accuracy Mean: %.3f (</a:t>
            </a:r>
            <a:r>
              <a:rPr kumimoji="0" lang="en-US" altLang="en-US" sz="1600" b="1" i="0" u="none" strike="noStrike" cap="none" normalizeH="0" baseline="0" dirty="0" err="1">
                <a:ln>
                  <a:noFill/>
                </a:ln>
                <a:solidFill>
                  <a:srgbClr val="008080"/>
                </a:solidFill>
                <a:effectLst/>
                <a:latin typeface="Consolas" panose="020B0609020204030204" pitchFamily="49" charset="0"/>
              </a:rPr>
              <a:t>stdev</a:t>
            </a:r>
            <a:r>
              <a:rPr kumimoji="0" lang="en-US" altLang="en-US" sz="1600" b="1" i="0" u="none" strike="noStrike" cap="none" normalizeH="0" baseline="0" dirty="0">
                <a:ln>
                  <a:noFill/>
                </a:ln>
                <a:solidFill>
                  <a:srgbClr val="008080"/>
                </a:solidFill>
                <a:effectLst/>
                <a:latin typeface="Consolas" panose="020B0609020204030204" pitchFamily="49" charset="0"/>
              </a:rPr>
              <a:t>=%.3f)"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results.mean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results.std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B8F5EDF-B035-4BBB-8B42-162DC4D62099}"/>
              </a:ext>
            </a:extLst>
          </p:cNvPr>
          <p:cNvSpPr/>
          <p:nvPr/>
        </p:nvSpPr>
        <p:spPr>
          <a:xfrm>
            <a:off x="3488075" y="4248363"/>
            <a:ext cx="1649003" cy="261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917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raphic 111" descr="Man">
            <a:extLst>
              <a:ext uri="{FF2B5EF4-FFF2-40B4-BE49-F238E27FC236}">
                <a16:creationId xmlns:a16="http://schemas.microsoft.com/office/drawing/2014/main" id="{C2E2B9FA-128C-4414-8EA6-839A38AF6C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34" y="3112188"/>
            <a:ext cx="367922" cy="354990"/>
          </a:xfrm>
          <a:prstGeom prst="rect">
            <a:avLst/>
          </a:prstGeom>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a:xfrm>
            <a:off x="521207" y="448056"/>
            <a:ext cx="9531750" cy="640080"/>
          </a:xfrm>
        </p:spPr>
        <p:txBody>
          <a:bodyPr>
            <a:normAutofit/>
          </a:bodyPr>
          <a:lstStyle/>
          <a:p>
            <a:r>
              <a:rPr lang="en-US" dirty="0"/>
              <a:t>Why “Accuracy” is a Bad Measure for Classification</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7" y="1440179"/>
            <a:ext cx="6877119" cy="5073832"/>
          </a:xfrm>
        </p:spPr>
        <p:txBody>
          <a:bodyPr>
            <a:normAutofit lnSpcReduction="10000"/>
          </a:bodyPr>
          <a:lstStyle/>
          <a:p>
            <a:r>
              <a:rPr lang="en-US" sz="1600" dirty="0"/>
              <a:t>Suppose your machine learning model observed people with the name “Michael” quit their job. </a:t>
            </a:r>
          </a:p>
          <a:p>
            <a:r>
              <a:rPr lang="en-US" sz="1600" dirty="0"/>
              <a:t>Therefore it simply predicts any employee with the name “Michael” will quit, and everyone else will stay. </a:t>
            </a:r>
          </a:p>
          <a:p>
            <a:r>
              <a:rPr lang="en-US" sz="1600" dirty="0"/>
              <a:t>If there was one Michael in a company of 100 employees, but a different employee ended up quitting, the machine could still boast 98% accuracy.</a:t>
            </a:r>
          </a:p>
          <a:p>
            <a:r>
              <a:rPr lang="en-US" sz="1600" b="1" dirty="0">
                <a:solidFill>
                  <a:srgbClr val="FF0000"/>
                </a:solidFill>
              </a:rPr>
              <a:t>Why stop there? If 99% of employees do not quit, you might as well predict every employee </a:t>
            </a:r>
            <a:r>
              <a:rPr lang="en-US" sz="1600" b="1" i="1" dirty="0">
                <a:solidFill>
                  <a:srgbClr val="FF0000"/>
                </a:solidFill>
              </a:rPr>
              <a:t>will not quit</a:t>
            </a:r>
            <a:r>
              <a:rPr lang="en-US" sz="1600" b="1" dirty="0">
                <a:solidFill>
                  <a:srgbClr val="FF0000"/>
                </a:solidFill>
              </a:rPr>
              <a:t> and get 99% accuracy. </a:t>
            </a:r>
          </a:p>
          <a:p>
            <a:r>
              <a:rPr lang="en-US" sz="1600" b="1" dirty="0">
                <a:solidFill>
                  <a:srgbClr val="FF0000"/>
                </a:solidFill>
              </a:rPr>
              <a:t>Machine learning makes shortcuts like this all the time especially when the event of interest is rare (e.g. diseases, security breaches, employee attrition, rare road/highway events).</a:t>
            </a:r>
          </a:p>
        </p:txBody>
      </p:sp>
      <p:pic>
        <p:nvPicPr>
          <p:cNvPr id="5" name="Graphic 4" descr="Man">
            <a:extLst>
              <a:ext uri="{FF2B5EF4-FFF2-40B4-BE49-F238E27FC236}">
                <a16:creationId xmlns:a16="http://schemas.microsoft.com/office/drawing/2014/main" id="{98EB14B5-D236-4DAD-ACA9-5588B81DF2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609512"/>
            <a:ext cx="367922" cy="354990"/>
          </a:xfrm>
          <a:prstGeom prst="rect">
            <a:avLst/>
          </a:prstGeom>
        </p:spPr>
      </p:pic>
      <p:pic>
        <p:nvPicPr>
          <p:cNvPr id="6" name="Graphic 5" descr="Man">
            <a:extLst>
              <a:ext uri="{FF2B5EF4-FFF2-40B4-BE49-F238E27FC236}">
                <a16:creationId xmlns:a16="http://schemas.microsoft.com/office/drawing/2014/main" id="{226CACEF-252B-41C3-9E9C-C57375A37F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609512"/>
            <a:ext cx="367922" cy="354990"/>
          </a:xfrm>
          <a:prstGeom prst="rect">
            <a:avLst/>
          </a:prstGeom>
        </p:spPr>
      </p:pic>
      <p:pic>
        <p:nvPicPr>
          <p:cNvPr id="7" name="Graphic 6" descr="Man">
            <a:extLst>
              <a:ext uri="{FF2B5EF4-FFF2-40B4-BE49-F238E27FC236}">
                <a16:creationId xmlns:a16="http://schemas.microsoft.com/office/drawing/2014/main" id="{A486704E-E0D0-428C-8387-C07A032447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609512"/>
            <a:ext cx="367922" cy="354990"/>
          </a:xfrm>
          <a:prstGeom prst="rect">
            <a:avLst/>
          </a:prstGeom>
        </p:spPr>
      </p:pic>
      <p:pic>
        <p:nvPicPr>
          <p:cNvPr id="8" name="Graphic 7" descr="Man">
            <a:extLst>
              <a:ext uri="{FF2B5EF4-FFF2-40B4-BE49-F238E27FC236}">
                <a16:creationId xmlns:a16="http://schemas.microsoft.com/office/drawing/2014/main" id="{51EF981E-BF4B-4B63-B3F2-D32B3F069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609512"/>
            <a:ext cx="367922" cy="354990"/>
          </a:xfrm>
          <a:prstGeom prst="rect">
            <a:avLst/>
          </a:prstGeom>
        </p:spPr>
      </p:pic>
      <p:pic>
        <p:nvPicPr>
          <p:cNvPr id="9" name="Graphic 8" descr="Man">
            <a:extLst>
              <a:ext uri="{FF2B5EF4-FFF2-40B4-BE49-F238E27FC236}">
                <a16:creationId xmlns:a16="http://schemas.microsoft.com/office/drawing/2014/main" id="{6731BBDE-7BA8-4E16-A90C-7D2B6D39CB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609512"/>
            <a:ext cx="367922" cy="354990"/>
          </a:xfrm>
          <a:prstGeom prst="rect">
            <a:avLst/>
          </a:prstGeom>
        </p:spPr>
      </p:pic>
      <p:pic>
        <p:nvPicPr>
          <p:cNvPr id="10" name="Graphic 9" descr="Man">
            <a:extLst>
              <a:ext uri="{FF2B5EF4-FFF2-40B4-BE49-F238E27FC236}">
                <a16:creationId xmlns:a16="http://schemas.microsoft.com/office/drawing/2014/main" id="{B5FE3269-13B3-4F12-9AC2-EE693E4A66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609512"/>
            <a:ext cx="367922" cy="354990"/>
          </a:xfrm>
          <a:prstGeom prst="rect">
            <a:avLst/>
          </a:prstGeom>
        </p:spPr>
      </p:pic>
      <p:pic>
        <p:nvPicPr>
          <p:cNvPr id="11" name="Graphic 10" descr="Man">
            <a:extLst>
              <a:ext uri="{FF2B5EF4-FFF2-40B4-BE49-F238E27FC236}">
                <a16:creationId xmlns:a16="http://schemas.microsoft.com/office/drawing/2014/main" id="{EF774E06-65CF-4017-AC81-E5038F83A0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609512"/>
            <a:ext cx="367922" cy="354990"/>
          </a:xfrm>
          <a:prstGeom prst="rect">
            <a:avLst/>
          </a:prstGeom>
        </p:spPr>
      </p:pic>
      <p:pic>
        <p:nvPicPr>
          <p:cNvPr id="12" name="Graphic 11" descr="Man">
            <a:extLst>
              <a:ext uri="{FF2B5EF4-FFF2-40B4-BE49-F238E27FC236}">
                <a16:creationId xmlns:a16="http://schemas.microsoft.com/office/drawing/2014/main" id="{956DE5E8-9213-4AAD-BF2E-60FC7C9D6C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609512"/>
            <a:ext cx="367922" cy="354990"/>
          </a:xfrm>
          <a:prstGeom prst="rect">
            <a:avLst/>
          </a:prstGeom>
        </p:spPr>
      </p:pic>
      <p:pic>
        <p:nvPicPr>
          <p:cNvPr id="13" name="Graphic 12" descr="Man">
            <a:extLst>
              <a:ext uri="{FF2B5EF4-FFF2-40B4-BE49-F238E27FC236}">
                <a16:creationId xmlns:a16="http://schemas.microsoft.com/office/drawing/2014/main" id="{BB37DF78-DCA9-490E-8AB3-475EC811F9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964502"/>
            <a:ext cx="367922" cy="354990"/>
          </a:xfrm>
          <a:prstGeom prst="rect">
            <a:avLst/>
          </a:prstGeom>
        </p:spPr>
      </p:pic>
      <p:pic>
        <p:nvPicPr>
          <p:cNvPr id="14" name="Graphic 13" descr="Man">
            <a:extLst>
              <a:ext uri="{FF2B5EF4-FFF2-40B4-BE49-F238E27FC236}">
                <a16:creationId xmlns:a16="http://schemas.microsoft.com/office/drawing/2014/main" id="{5BBB4843-65DC-4675-BFDC-303687A917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964502"/>
            <a:ext cx="367922" cy="354990"/>
          </a:xfrm>
          <a:prstGeom prst="rect">
            <a:avLst/>
          </a:prstGeom>
        </p:spPr>
      </p:pic>
      <p:pic>
        <p:nvPicPr>
          <p:cNvPr id="15" name="Graphic 14" descr="Man">
            <a:extLst>
              <a:ext uri="{FF2B5EF4-FFF2-40B4-BE49-F238E27FC236}">
                <a16:creationId xmlns:a16="http://schemas.microsoft.com/office/drawing/2014/main" id="{C18FBBAC-DD30-41D9-86CF-E5768F829B4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964502"/>
            <a:ext cx="367922" cy="354990"/>
          </a:xfrm>
          <a:prstGeom prst="rect">
            <a:avLst/>
          </a:prstGeom>
        </p:spPr>
      </p:pic>
      <p:pic>
        <p:nvPicPr>
          <p:cNvPr id="16" name="Graphic 15" descr="Man">
            <a:extLst>
              <a:ext uri="{FF2B5EF4-FFF2-40B4-BE49-F238E27FC236}">
                <a16:creationId xmlns:a16="http://schemas.microsoft.com/office/drawing/2014/main" id="{5A651F5F-4BC5-4AF3-9D2C-503DA5CB33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964502"/>
            <a:ext cx="367922" cy="354990"/>
          </a:xfrm>
          <a:prstGeom prst="rect">
            <a:avLst/>
          </a:prstGeom>
        </p:spPr>
      </p:pic>
      <p:pic>
        <p:nvPicPr>
          <p:cNvPr id="17" name="Graphic 16" descr="Man">
            <a:extLst>
              <a:ext uri="{FF2B5EF4-FFF2-40B4-BE49-F238E27FC236}">
                <a16:creationId xmlns:a16="http://schemas.microsoft.com/office/drawing/2014/main" id="{24CDCFA4-12FD-489D-AFEA-1895F726EE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964502"/>
            <a:ext cx="367922" cy="354990"/>
          </a:xfrm>
          <a:prstGeom prst="rect">
            <a:avLst/>
          </a:prstGeom>
        </p:spPr>
      </p:pic>
      <p:pic>
        <p:nvPicPr>
          <p:cNvPr id="18" name="Graphic 17" descr="Man">
            <a:extLst>
              <a:ext uri="{FF2B5EF4-FFF2-40B4-BE49-F238E27FC236}">
                <a16:creationId xmlns:a16="http://schemas.microsoft.com/office/drawing/2014/main" id="{6802241C-E2F9-4CD3-9BA5-D9A19A0F8E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964502"/>
            <a:ext cx="367922" cy="354990"/>
          </a:xfrm>
          <a:prstGeom prst="rect">
            <a:avLst/>
          </a:prstGeom>
        </p:spPr>
      </p:pic>
      <p:pic>
        <p:nvPicPr>
          <p:cNvPr id="19" name="Graphic 18" descr="Man">
            <a:extLst>
              <a:ext uri="{FF2B5EF4-FFF2-40B4-BE49-F238E27FC236}">
                <a16:creationId xmlns:a16="http://schemas.microsoft.com/office/drawing/2014/main" id="{7DAFD37D-A3C7-457A-95FB-055BC10626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964502"/>
            <a:ext cx="367922" cy="354990"/>
          </a:xfrm>
          <a:prstGeom prst="rect">
            <a:avLst/>
          </a:prstGeom>
        </p:spPr>
      </p:pic>
      <p:pic>
        <p:nvPicPr>
          <p:cNvPr id="20" name="Graphic 19" descr="Man">
            <a:extLst>
              <a:ext uri="{FF2B5EF4-FFF2-40B4-BE49-F238E27FC236}">
                <a16:creationId xmlns:a16="http://schemas.microsoft.com/office/drawing/2014/main" id="{FA9AD0F7-343E-4047-9F3E-ED6C84072E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964502"/>
            <a:ext cx="367922" cy="354990"/>
          </a:xfrm>
          <a:prstGeom prst="rect">
            <a:avLst/>
          </a:prstGeom>
        </p:spPr>
      </p:pic>
      <p:pic>
        <p:nvPicPr>
          <p:cNvPr id="21" name="Graphic 20" descr="Man">
            <a:extLst>
              <a:ext uri="{FF2B5EF4-FFF2-40B4-BE49-F238E27FC236}">
                <a16:creationId xmlns:a16="http://schemas.microsoft.com/office/drawing/2014/main" id="{A6A310B6-A3AD-4EF1-8A2C-554687E1DF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360546"/>
            <a:ext cx="367922" cy="354990"/>
          </a:xfrm>
          <a:prstGeom prst="rect">
            <a:avLst/>
          </a:prstGeom>
        </p:spPr>
      </p:pic>
      <p:pic>
        <p:nvPicPr>
          <p:cNvPr id="22" name="Graphic 21" descr="Man">
            <a:extLst>
              <a:ext uri="{FF2B5EF4-FFF2-40B4-BE49-F238E27FC236}">
                <a16:creationId xmlns:a16="http://schemas.microsoft.com/office/drawing/2014/main" id="{B8D600D4-D231-4F4F-ACCF-3DCF856DAB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360546"/>
            <a:ext cx="367922" cy="354990"/>
          </a:xfrm>
          <a:prstGeom prst="rect">
            <a:avLst/>
          </a:prstGeom>
        </p:spPr>
      </p:pic>
      <p:pic>
        <p:nvPicPr>
          <p:cNvPr id="23" name="Graphic 22" descr="Man">
            <a:extLst>
              <a:ext uri="{FF2B5EF4-FFF2-40B4-BE49-F238E27FC236}">
                <a16:creationId xmlns:a16="http://schemas.microsoft.com/office/drawing/2014/main" id="{F86FCA48-C78E-4C65-BE5C-CF60266938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360546"/>
            <a:ext cx="367922" cy="354990"/>
          </a:xfrm>
          <a:prstGeom prst="rect">
            <a:avLst/>
          </a:prstGeom>
        </p:spPr>
      </p:pic>
      <p:pic>
        <p:nvPicPr>
          <p:cNvPr id="24" name="Graphic 23" descr="Man">
            <a:extLst>
              <a:ext uri="{FF2B5EF4-FFF2-40B4-BE49-F238E27FC236}">
                <a16:creationId xmlns:a16="http://schemas.microsoft.com/office/drawing/2014/main" id="{BFF03247-F680-40BE-B12B-DE7D2592AC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360546"/>
            <a:ext cx="367922" cy="354990"/>
          </a:xfrm>
          <a:prstGeom prst="rect">
            <a:avLst/>
          </a:prstGeom>
        </p:spPr>
      </p:pic>
      <p:pic>
        <p:nvPicPr>
          <p:cNvPr id="25" name="Graphic 24" descr="Man">
            <a:extLst>
              <a:ext uri="{FF2B5EF4-FFF2-40B4-BE49-F238E27FC236}">
                <a16:creationId xmlns:a16="http://schemas.microsoft.com/office/drawing/2014/main" id="{235A7099-2272-473E-A1B7-34765A8D20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360546"/>
            <a:ext cx="367922" cy="354990"/>
          </a:xfrm>
          <a:prstGeom prst="rect">
            <a:avLst/>
          </a:prstGeom>
        </p:spPr>
      </p:pic>
      <p:pic>
        <p:nvPicPr>
          <p:cNvPr id="26" name="Graphic 25" descr="Man">
            <a:extLst>
              <a:ext uri="{FF2B5EF4-FFF2-40B4-BE49-F238E27FC236}">
                <a16:creationId xmlns:a16="http://schemas.microsoft.com/office/drawing/2014/main" id="{34E37363-02E5-48DF-A7AC-CC9CD141C8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360546"/>
            <a:ext cx="367922" cy="354990"/>
          </a:xfrm>
          <a:prstGeom prst="rect">
            <a:avLst/>
          </a:prstGeom>
        </p:spPr>
      </p:pic>
      <p:pic>
        <p:nvPicPr>
          <p:cNvPr id="27" name="Graphic 26" descr="Man">
            <a:extLst>
              <a:ext uri="{FF2B5EF4-FFF2-40B4-BE49-F238E27FC236}">
                <a16:creationId xmlns:a16="http://schemas.microsoft.com/office/drawing/2014/main" id="{2EDB4B78-A7F6-4916-8B05-BBD7C8C6A75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360546"/>
            <a:ext cx="367922" cy="354990"/>
          </a:xfrm>
          <a:prstGeom prst="rect">
            <a:avLst/>
          </a:prstGeom>
        </p:spPr>
      </p:pic>
      <p:pic>
        <p:nvPicPr>
          <p:cNvPr id="28" name="Graphic 27" descr="Man">
            <a:extLst>
              <a:ext uri="{FF2B5EF4-FFF2-40B4-BE49-F238E27FC236}">
                <a16:creationId xmlns:a16="http://schemas.microsoft.com/office/drawing/2014/main" id="{AF535965-DC6F-4CB6-8010-93745CAC42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360546"/>
            <a:ext cx="367922" cy="354990"/>
          </a:xfrm>
          <a:prstGeom prst="rect">
            <a:avLst/>
          </a:prstGeom>
        </p:spPr>
      </p:pic>
      <p:pic>
        <p:nvPicPr>
          <p:cNvPr id="29" name="Graphic 28" descr="Man">
            <a:extLst>
              <a:ext uri="{FF2B5EF4-FFF2-40B4-BE49-F238E27FC236}">
                <a16:creationId xmlns:a16="http://schemas.microsoft.com/office/drawing/2014/main" id="{B76D44C1-899B-4258-9421-2F47370DD4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756590"/>
            <a:ext cx="367922" cy="354990"/>
          </a:xfrm>
          <a:prstGeom prst="rect">
            <a:avLst/>
          </a:prstGeom>
        </p:spPr>
      </p:pic>
      <p:pic>
        <p:nvPicPr>
          <p:cNvPr id="30" name="Graphic 29" descr="Man">
            <a:extLst>
              <a:ext uri="{FF2B5EF4-FFF2-40B4-BE49-F238E27FC236}">
                <a16:creationId xmlns:a16="http://schemas.microsoft.com/office/drawing/2014/main" id="{68002DEE-C508-4A3C-9A3F-248E7B767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756590"/>
            <a:ext cx="367922" cy="354990"/>
          </a:xfrm>
          <a:prstGeom prst="rect">
            <a:avLst/>
          </a:prstGeom>
        </p:spPr>
      </p:pic>
      <p:pic>
        <p:nvPicPr>
          <p:cNvPr id="31" name="Graphic 30" descr="Man">
            <a:extLst>
              <a:ext uri="{FF2B5EF4-FFF2-40B4-BE49-F238E27FC236}">
                <a16:creationId xmlns:a16="http://schemas.microsoft.com/office/drawing/2014/main" id="{5207F9A4-9F1D-4269-916D-29A1BE02FA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756590"/>
            <a:ext cx="367922" cy="354990"/>
          </a:xfrm>
          <a:prstGeom prst="rect">
            <a:avLst/>
          </a:prstGeom>
        </p:spPr>
      </p:pic>
      <p:pic>
        <p:nvPicPr>
          <p:cNvPr id="32" name="Graphic 31" descr="Man">
            <a:extLst>
              <a:ext uri="{FF2B5EF4-FFF2-40B4-BE49-F238E27FC236}">
                <a16:creationId xmlns:a16="http://schemas.microsoft.com/office/drawing/2014/main" id="{8E45FEBD-615C-444B-BCF4-7EB64BB1D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756590"/>
            <a:ext cx="367922" cy="354990"/>
          </a:xfrm>
          <a:prstGeom prst="rect">
            <a:avLst/>
          </a:prstGeom>
        </p:spPr>
      </p:pic>
      <p:pic>
        <p:nvPicPr>
          <p:cNvPr id="33" name="Graphic 32" descr="Man">
            <a:extLst>
              <a:ext uri="{FF2B5EF4-FFF2-40B4-BE49-F238E27FC236}">
                <a16:creationId xmlns:a16="http://schemas.microsoft.com/office/drawing/2014/main" id="{3489A09B-7F83-4E8C-AD66-5D3268C3DD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756590"/>
            <a:ext cx="367922" cy="354990"/>
          </a:xfrm>
          <a:prstGeom prst="rect">
            <a:avLst/>
          </a:prstGeom>
        </p:spPr>
      </p:pic>
      <p:pic>
        <p:nvPicPr>
          <p:cNvPr id="34" name="Graphic 33" descr="Man">
            <a:extLst>
              <a:ext uri="{FF2B5EF4-FFF2-40B4-BE49-F238E27FC236}">
                <a16:creationId xmlns:a16="http://schemas.microsoft.com/office/drawing/2014/main" id="{68C49A20-EE0A-4EFB-8B22-D9E9438246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756590"/>
            <a:ext cx="367922" cy="354990"/>
          </a:xfrm>
          <a:prstGeom prst="rect">
            <a:avLst/>
          </a:prstGeom>
        </p:spPr>
      </p:pic>
      <p:pic>
        <p:nvPicPr>
          <p:cNvPr id="35" name="Graphic 34" descr="Man">
            <a:extLst>
              <a:ext uri="{FF2B5EF4-FFF2-40B4-BE49-F238E27FC236}">
                <a16:creationId xmlns:a16="http://schemas.microsoft.com/office/drawing/2014/main" id="{D3AD283E-C590-40DB-95A6-3A9A04FCBB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756590"/>
            <a:ext cx="367922" cy="354990"/>
          </a:xfrm>
          <a:prstGeom prst="rect">
            <a:avLst/>
          </a:prstGeom>
        </p:spPr>
      </p:pic>
      <p:pic>
        <p:nvPicPr>
          <p:cNvPr id="36" name="Graphic 35" descr="Man">
            <a:extLst>
              <a:ext uri="{FF2B5EF4-FFF2-40B4-BE49-F238E27FC236}">
                <a16:creationId xmlns:a16="http://schemas.microsoft.com/office/drawing/2014/main" id="{458161C5-D263-4F3C-9760-A20FF532A4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756590"/>
            <a:ext cx="367922" cy="354990"/>
          </a:xfrm>
          <a:prstGeom prst="rect">
            <a:avLst/>
          </a:prstGeom>
        </p:spPr>
      </p:pic>
      <p:pic>
        <p:nvPicPr>
          <p:cNvPr id="37" name="Graphic 36" descr="Man">
            <a:extLst>
              <a:ext uri="{FF2B5EF4-FFF2-40B4-BE49-F238E27FC236}">
                <a16:creationId xmlns:a16="http://schemas.microsoft.com/office/drawing/2014/main" id="{13FBDDE5-C8E0-4BC3-9AE2-9FF5996185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3111580"/>
            <a:ext cx="367922" cy="354990"/>
          </a:xfrm>
          <a:prstGeom prst="rect">
            <a:avLst/>
          </a:prstGeom>
        </p:spPr>
      </p:pic>
      <p:pic>
        <p:nvPicPr>
          <p:cNvPr id="38" name="Graphic 37" descr="Man">
            <a:extLst>
              <a:ext uri="{FF2B5EF4-FFF2-40B4-BE49-F238E27FC236}">
                <a16:creationId xmlns:a16="http://schemas.microsoft.com/office/drawing/2014/main" id="{6B7F9DC5-31A6-4714-AFF4-03B1755253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3111580"/>
            <a:ext cx="367922" cy="354990"/>
          </a:xfrm>
          <a:prstGeom prst="rect">
            <a:avLst/>
          </a:prstGeom>
        </p:spPr>
      </p:pic>
      <p:pic>
        <p:nvPicPr>
          <p:cNvPr id="39" name="Graphic 38" descr="Man">
            <a:extLst>
              <a:ext uri="{FF2B5EF4-FFF2-40B4-BE49-F238E27FC236}">
                <a16:creationId xmlns:a16="http://schemas.microsoft.com/office/drawing/2014/main" id="{BE71D8DD-C075-4935-928E-D0CB935C8D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3111580"/>
            <a:ext cx="367922" cy="354990"/>
          </a:xfrm>
          <a:prstGeom prst="rect">
            <a:avLst/>
          </a:prstGeom>
        </p:spPr>
      </p:pic>
      <p:pic>
        <p:nvPicPr>
          <p:cNvPr id="40" name="Graphic 39" descr="Man">
            <a:extLst>
              <a:ext uri="{FF2B5EF4-FFF2-40B4-BE49-F238E27FC236}">
                <a16:creationId xmlns:a16="http://schemas.microsoft.com/office/drawing/2014/main" id="{07E38220-8EF4-4E99-9E6F-B1C74BD093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3111580"/>
            <a:ext cx="367922" cy="354990"/>
          </a:xfrm>
          <a:prstGeom prst="rect">
            <a:avLst/>
          </a:prstGeom>
        </p:spPr>
      </p:pic>
      <p:pic>
        <p:nvPicPr>
          <p:cNvPr id="41" name="Graphic 40" descr="Man">
            <a:extLst>
              <a:ext uri="{FF2B5EF4-FFF2-40B4-BE49-F238E27FC236}">
                <a16:creationId xmlns:a16="http://schemas.microsoft.com/office/drawing/2014/main" id="{12E66B0D-DDA5-41CF-92B9-F0DAC429C7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3111580"/>
            <a:ext cx="367922" cy="354990"/>
          </a:xfrm>
          <a:prstGeom prst="rect">
            <a:avLst/>
          </a:prstGeom>
        </p:spPr>
      </p:pic>
      <p:pic>
        <p:nvPicPr>
          <p:cNvPr id="42" name="Graphic 41" descr="Man">
            <a:extLst>
              <a:ext uri="{FF2B5EF4-FFF2-40B4-BE49-F238E27FC236}">
                <a16:creationId xmlns:a16="http://schemas.microsoft.com/office/drawing/2014/main" id="{3A17B566-B3D2-4FF4-9967-621DB60FBFF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3111580"/>
            <a:ext cx="367922" cy="354990"/>
          </a:xfrm>
          <a:prstGeom prst="rect">
            <a:avLst/>
          </a:prstGeom>
        </p:spPr>
      </p:pic>
      <p:pic>
        <p:nvPicPr>
          <p:cNvPr id="43" name="Graphic 42" descr="Man">
            <a:extLst>
              <a:ext uri="{FF2B5EF4-FFF2-40B4-BE49-F238E27FC236}">
                <a16:creationId xmlns:a16="http://schemas.microsoft.com/office/drawing/2014/main" id="{5E309901-9ECE-4FF4-9100-29935D9C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3111580"/>
            <a:ext cx="367922" cy="354990"/>
          </a:xfrm>
          <a:prstGeom prst="rect">
            <a:avLst/>
          </a:prstGeom>
        </p:spPr>
      </p:pic>
      <p:pic>
        <p:nvPicPr>
          <p:cNvPr id="44" name="Graphic 43" descr="Man">
            <a:extLst>
              <a:ext uri="{FF2B5EF4-FFF2-40B4-BE49-F238E27FC236}">
                <a16:creationId xmlns:a16="http://schemas.microsoft.com/office/drawing/2014/main" id="{D9A1290A-D050-4014-9F4A-3E3C4483217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3111580"/>
            <a:ext cx="367922" cy="354990"/>
          </a:xfrm>
          <a:prstGeom prst="rect">
            <a:avLst/>
          </a:prstGeom>
        </p:spPr>
      </p:pic>
      <p:pic>
        <p:nvPicPr>
          <p:cNvPr id="45" name="Graphic 44" descr="Man">
            <a:extLst>
              <a:ext uri="{FF2B5EF4-FFF2-40B4-BE49-F238E27FC236}">
                <a16:creationId xmlns:a16="http://schemas.microsoft.com/office/drawing/2014/main" id="{B8971B97-9587-4135-9ABF-4ADF5C6961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507624"/>
            <a:ext cx="367922" cy="354990"/>
          </a:xfrm>
          <a:prstGeom prst="rect">
            <a:avLst/>
          </a:prstGeom>
        </p:spPr>
      </p:pic>
      <p:pic>
        <p:nvPicPr>
          <p:cNvPr id="46" name="Graphic 45" descr="Man">
            <a:extLst>
              <a:ext uri="{FF2B5EF4-FFF2-40B4-BE49-F238E27FC236}">
                <a16:creationId xmlns:a16="http://schemas.microsoft.com/office/drawing/2014/main" id="{441EE33F-1FAD-4421-B08E-65AC4DD95E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507624"/>
            <a:ext cx="367922" cy="354990"/>
          </a:xfrm>
          <a:prstGeom prst="rect">
            <a:avLst/>
          </a:prstGeom>
        </p:spPr>
      </p:pic>
      <p:pic>
        <p:nvPicPr>
          <p:cNvPr id="47" name="Graphic 46" descr="Man">
            <a:extLst>
              <a:ext uri="{FF2B5EF4-FFF2-40B4-BE49-F238E27FC236}">
                <a16:creationId xmlns:a16="http://schemas.microsoft.com/office/drawing/2014/main" id="{79681DF1-4494-4919-AA18-AEEC1D355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507624"/>
            <a:ext cx="367922" cy="354990"/>
          </a:xfrm>
          <a:prstGeom prst="rect">
            <a:avLst/>
          </a:prstGeom>
        </p:spPr>
      </p:pic>
      <p:pic>
        <p:nvPicPr>
          <p:cNvPr id="48" name="Graphic 47" descr="Man">
            <a:extLst>
              <a:ext uri="{FF2B5EF4-FFF2-40B4-BE49-F238E27FC236}">
                <a16:creationId xmlns:a16="http://schemas.microsoft.com/office/drawing/2014/main" id="{E285CAB0-BA4E-49EF-8B70-D9DD111B7B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507624"/>
            <a:ext cx="367922" cy="354990"/>
          </a:xfrm>
          <a:prstGeom prst="rect">
            <a:avLst/>
          </a:prstGeom>
        </p:spPr>
      </p:pic>
      <p:pic>
        <p:nvPicPr>
          <p:cNvPr id="49" name="Graphic 48" descr="Man">
            <a:extLst>
              <a:ext uri="{FF2B5EF4-FFF2-40B4-BE49-F238E27FC236}">
                <a16:creationId xmlns:a16="http://schemas.microsoft.com/office/drawing/2014/main" id="{E29B9A41-6635-49F7-BE51-C3B1FCFB96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507624"/>
            <a:ext cx="367922" cy="354990"/>
          </a:xfrm>
          <a:prstGeom prst="rect">
            <a:avLst/>
          </a:prstGeom>
        </p:spPr>
      </p:pic>
      <p:pic>
        <p:nvPicPr>
          <p:cNvPr id="50" name="Graphic 49" descr="Man">
            <a:extLst>
              <a:ext uri="{FF2B5EF4-FFF2-40B4-BE49-F238E27FC236}">
                <a16:creationId xmlns:a16="http://schemas.microsoft.com/office/drawing/2014/main" id="{9D2A87AB-97F6-4668-812B-9D3B330E61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507624"/>
            <a:ext cx="367922" cy="354990"/>
          </a:xfrm>
          <a:prstGeom prst="rect">
            <a:avLst/>
          </a:prstGeom>
        </p:spPr>
      </p:pic>
      <p:pic>
        <p:nvPicPr>
          <p:cNvPr id="51" name="Graphic 50" descr="Man">
            <a:extLst>
              <a:ext uri="{FF2B5EF4-FFF2-40B4-BE49-F238E27FC236}">
                <a16:creationId xmlns:a16="http://schemas.microsoft.com/office/drawing/2014/main" id="{6937F2C3-20D6-423B-8590-E5EA2C8EEF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507624"/>
            <a:ext cx="367922" cy="354990"/>
          </a:xfrm>
          <a:prstGeom prst="rect">
            <a:avLst/>
          </a:prstGeom>
        </p:spPr>
      </p:pic>
      <p:pic>
        <p:nvPicPr>
          <p:cNvPr id="52" name="Graphic 51" descr="Man">
            <a:extLst>
              <a:ext uri="{FF2B5EF4-FFF2-40B4-BE49-F238E27FC236}">
                <a16:creationId xmlns:a16="http://schemas.microsoft.com/office/drawing/2014/main" id="{B73F7710-0361-47EB-8B16-9F57ADE820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507624"/>
            <a:ext cx="367922" cy="354990"/>
          </a:xfrm>
          <a:prstGeom prst="rect">
            <a:avLst/>
          </a:prstGeom>
        </p:spPr>
      </p:pic>
      <p:pic>
        <p:nvPicPr>
          <p:cNvPr id="53" name="Graphic 52" descr="Man">
            <a:extLst>
              <a:ext uri="{FF2B5EF4-FFF2-40B4-BE49-F238E27FC236}">
                <a16:creationId xmlns:a16="http://schemas.microsoft.com/office/drawing/2014/main" id="{3C91C590-C692-4D09-A563-86103A5CD3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862614"/>
            <a:ext cx="367922" cy="354990"/>
          </a:xfrm>
          <a:prstGeom prst="rect">
            <a:avLst/>
          </a:prstGeom>
        </p:spPr>
      </p:pic>
      <p:pic>
        <p:nvPicPr>
          <p:cNvPr id="54" name="Graphic 53" descr="Man">
            <a:extLst>
              <a:ext uri="{FF2B5EF4-FFF2-40B4-BE49-F238E27FC236}">
                <a16:creationId xmlns:a16="http://schemas.microsoft.com/office/drawing/2014/main" id="{D35F6493-9246-4062-8087-C32825B7DF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862614"/>
            <a:ext cx="367922" cy="354990"/>
          </a:xfrm>
          <a:prstGeom prst="rect">
            <a:avLst/>
          </a:prstGeom>
        </p:spPr>
      </p:pic>
      <p:pic>
        <p:nvPicPr>
          <p:cNvPr id="55" name="Graphic 54" descr="Man">
            <a:extLst>
              <a:ext uri="{FF2B5EF4-FFF2-40B4-BE49-F238E27FC236}">
                <a16:creationId xmlns:a16="http://schemas.microsoft.com/office/drawing/2014/main" id="{B8417B1E-C527-4369-9465-4601FE5764D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862614"/>
            <a:ext cx="367922" cy="354990"/>
          </a:xfrm>
          <a:prstGeom prst="rect">
            <a:avLst/>
          </a:prstGeom>
        </p:spPr>
      </p:pic>
      <p:pic>
        <p:nvPicPr>
          <p:cNvPr id="56" name="Graphic 55" descr="Man">
            <a:extLst>
              <a:ext uri="{FF2B5EF4-FFF2-40B4-BE49-F238E27FC236}">
                <a16:creationId xmlns:a16="http://schemas.microsoft.com/office/drawing/2014/main" id="{F6DCD70E-C70F-448A-8FB4-52D4B798D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862614"/>
            <a:ext cx="367922" cy="354990"/>
          </a:xfrm>
          <a:prstGeom prst="rect">
            <a:avLst/>
          </a:prstGeom>
        </p:spPr>
      </p:pic>
      <p:pic>
        <p:nvPicPr>
          <p:cNvPr id="57" name="Graphic 56" descr="Man">
            <a:extLst>
              <a:ext uri="{FF2B5EF4-FFF2-40B4-BE49-F238E27FC236}">
                <a16:creationId xmlns:a16="http://schemas.microsoft.com/office/drawing/2014/main" id="{9166A651-AF7A-4DE9-97D3-73E3341AC1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862614"/>
            <a:ext cx="367922" cy="354990"/>
          </a:xfrm>
          <a:prstGeom prst="rect">
            <a:avLst/>
          </a:prstGeom>
        </p:spPr>
      </p:pic>
      <p:pic>
        <p:nvPicPr>
          <p:cNvPr id="58" name="Graphic 57" descr="Man">
            <a:extLst>
              <a:ext uri="{FF2B5EF4-FFF2-40B4-BE49-F238E27FC236}">
                <a16:creationId xmlns:a16="http://schemas.microsoft.com/office/drawing/2014/main" id="{826CEE20-B89B-4199-8236-C33CF23C02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862614"/>
            <a:ext cx="367922" cy="354990"/>
          </a:xfrm>
          <a:prstGeom prst="rect">
            <a:avLst/>
          </a:prstGeom>
        </p:spPr>
      </p:pic>
      <p:pic>
        <p:nvPicPr>
          <p:cNvPr id="59" name="Graphic 58" descr="Man">
            <a:extLst>
              <a:ext uri="{FF2B5EF4-FFF2-40B4-BE49-F238E27FC236}">
                <a16:creationId xmlns:a16="http://schemas.microsoft.com/office/drawing/2014/main" id="{9966B9DC-A46B-4CDB-8C51-5FC98BC167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862614"/>
            <a:ext cx="367922" cy="354990"/>
          </a:xfrm>
          <a:prstGeom prst="rect">
            <a:avLst/>
          </a:prstGeom>
        </p:spPr>
      </p:pic>
      <p:pic>
        <p:nvPicPr>
          <p:cNvPr id="60" name="Graphic 59" descr="Man">
            <a:extLst>
              <a:ext uri="{FF2B5EF4-FFF2-40B4-BE49-F238E27FC236}">
                <a16:creationId xmlns:a16="http://schemas.microsoft.com/office/drawing/2014/main" id="{11F5147C-8603-4415-8486-0A683C3C04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862614"/>
            <a:ext cx="367922" cy="354990"/>
          </a:xfrm>
          <a:prstGeom prst="rect">
            <a:avLst/>
          </a:prstGeom>
        </p:spPr>
      </p:pic>
      <p:pic>
        <p:nvPicPr>
          <p:cNvPr id="61" name="Graphic 60" descr="Man">
            <a:extLst>
              <a:ext uri="{FF2B5EF4-FFF2-40B4-BE49-F238E27FC236}">
                <a16:creationId xmlns:a16="http://schemas.microsoft.com/office/drawing/2014/main" id="{1405BB5A-EF06-4949-9DFE-2FD684EB16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258658"/>
            <a:ext cx="367922" cy="354990"/>
          </a:xfrm>
          <a:prstGeom prst="rect">
            <a:avLst/>
          </a:prstGeom>
        </p:spPr>
      </p:pic>
      <p:pic>
        <p:nvPicPr>
          <p:cNvPr id="62" name="Graphic 61" descr="Man">
            <a:extLst>
              <a:ext uri="{FF2B5EF4-FFF2-40B4-BE49-F238E27FC236}">
                <a16:creationId xmlns:a16="http://schemas.microsoft.com/office/drawing/2014/main" id="{CF7CCE4E-F22C-4761-AEC0-FB24318AAB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258658"/>
            <a:ext cx="367922" cy="354990"/>
          </a:xfrm>
          <a:prstGeom prst="rect">
            <a:avLst/>
          </a:prstGeom>
        </p:spPr>
      </p:pic>
      <p:pic>
        <p:nvPicPr>
          <p:cNvPr id="63" name="Graphic 62" descr="Man">
            <a:extLst>
              <a:ext uri="{FF2B5EF4-FFF2-40B4-BE49-F238E27FC236}">
                <a16:creationId xmlns:a16="http://schemas.microsoft.com/office/drawing/2014/main" id="{EE147D48-07C9-44ED-805D-6ACFE6469E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258658"/>
            <a:ext cx="367922" cy="354990"/>
          </a:xfrm>
          <a:prstGeom prst="rect">
            <a:avLst/>
          </a:prstGeom>
        </p:spPr>
      </p:pic>
      <p:pic>
        <p:nvPicPr>
          <p:cNvPr id="64" name="Graphic 63" descr="Man">
            <a:extLst>
              <a:ext uri="{FF2B5EF4-FFF2-40B4-BE49-F238E27FC236}">
                <a16:creationId xmlns:a16="http://schemas.microsoft.com/office/drawing/2014/main" id="{C4186853-AB1D-4922-A778-1FB5AA8146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258658"/>
            <a:ext cx="367922" cy="354990"/>
          </a:xfrm>
          <a:prstGeom prst="rect">
            <a:avLst/>
          </a:prstGeom>
        </p:spPr>
      </p:pic>
      <p:pic>
        <p:nvPicPr>
          <p:cNvPr id="65" name="Graphic 64" descr="Man">
            <a:extLst>
              <a:ext uri="{FF2B5EF4-FFF2-40B4-BE49-F238E27FC236}">
                <a16:creationId xmlns:a16="http://schemas.microsoft.com/office/drawing/2014/main" id="{F1F8E7D7-0500-4893-B37A-00BD1CD63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258658"/>
            <a:ext cx="367922" cy="354990"/>
          </a:xfrm>
          <a:prstGeom prst="rect">
            <a:avLst/>
          </a:prstGeom>
        </p:spPr>
      </p:pic>
      <p:pic>
        <p:nvPicPr>
          <p:cNvPr id="66" name="Graphic 65" descr="Man">
            <a:extLst>
              <a:ext uri="{FF2B5EF4-FFF2-40B4-BE49-F238E27FC236}">
                <a16:creationId xmlns:a16="http://schemas.microsoft.com/office/drawing/2014/main" id="{23852095-D609-4FC5-BF5E-963EC3A4B1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258658"/>
            <a:ext cx="367922" cy="354990"/>
          </a:xfrm>
          <a:prstGeom prst="rect">
            <a:avLst/>
          </a:prstGeom>
        </p:spPr>
      </p:pic>
      <p:pic>
        <p:nvPicPr>
          <p:cNvPr id="67" name="Graphic 66" descr="Man">
            <a:extLst>
              <a:ext uri="{FF2B5EF4-FFF2-40B4-BE49-F238E27FC236}">
                <a16:creationId xmlns:a16="http://schemas.microsoft.com/office/drawing/2014/main" id="{E4ABCA76-FDA0-4A79-9228-31BA58ACB0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258658"/>
            <a:ext cx="367922" cy="354990"/>
          </a:xfrm>
          <a:prstGeom prst="rect">
            <a:avLst/>
          </a:prstGeom>
        </p:spPr>
      </p:pic>
      <p:pic>
        <p:nvPicPr>
          <p:cNvPr id="68" name="Graphic 67" descr="Man">
            <a:extLst>
              <a:ext uri="{FF2B5EF4-FFF2-40B4-BE49-F238E27FC236}">
                <a16:creationId xmlns:a16="http://schemas.microsoft.com/office/drawing/2014/main" id="{04BF80AA-C8C8-49F4-A298-194F47DA39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258658"/>
            <a:ext cx="367922" cy="354990"/>
          </a:xfrm>
          <a:prstGeom prst="rect">
            <a:avLst/>
          </a:prstGeom>
        </p:spPr>
      </p:pic>
      <p:pic>
        <p:nvPicPr>
          <p:cNvPr id="69" name="Graphic 68" descr="Man">
            <a:extLst>
              <a:ext uri="{FF2B5EF4-FFF2-40B4-BE49-F238E27FC236}">
                <a16:creationId xmlns:a16="http://schemas.microsoft.com/office/drawing/2014/main" id="{68F16092-89B2-4D1A-B193-0CDE634B04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654702"/>
            <a:ext cx="367922" cy="354990"/>
          </a:xfrm>
          <a:prstGeom prst="rect">
            <a:avLst/>
          </a:prstGeom>
        </p:spPr>
      </p:pic>
      <p:pic>
        <p:nvPicPr>
          <p:cNvPr id="70" name="Graphic 69" descr="Man">
            <a:extLst>
              <a:ext uri="{FF2B5EF4-FFF2-40B4-BE49-F238E27FC236}">
                <a16:creationId xmlns:a16="http://schemas.microsoft.com/office/drawing/2014/main" id="{E7C89583-5211-44BD-8321-D6ADFDDDF4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654702"/>
            <a:ext cx="367922" cy="354990"/>
          </a:xfrm>
          <a:prstGeom prst="rect">
            <a:avLst/>
          </a:prstGeom>
        </p:spPr>
      </p:pic>
      <p:pic>
        <p:nvPicPr>
          <p:cNvPr id="71" name="Graphic 70" descr="Man">
            <a:extLst>
              <a:ext uri="{FF2B5EF4-FFF2-40B4-BE49-F238E27FC236}">
                <a16:creationId xmlns:a16="http://schemas.microsoft.com/office/drawing/2014/main" id="{3580A5CA-4220-4485-90A2-B911CE8E96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654702"/>
            <a:ext cx="367922" cy="354990"/>
          </a:xfrm>
          <a:prstGeom prst="rect">
            <a:avLst/>
          </a:prstGeom>
        </p:spPr>
      </p:pic>
      <p:pic>
        <p:nvPicPr>
          <p:cNvPr id="72" name="Graphic 71" descr="Man">
            <a:extLst>
              <a:ext uri="{FF2B5EF4-FFF2-40B4-BE49-F238E27FC236}">
                <a16:creationId xmlns:a16="http://schemas.microsoft.com/office/drawing/2014/main" id="{F7C5FF66-96E1-43E0-B95A-E111F64C1B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654702"/>
            <a:ext cx="367922" cy="354990"/>
          </a:xfrm>
          <a:prstGeom prst="rect">
            <a:avLst/>
          </a:prstGeom>
        </p:spPr>
      </p:pic>
      <p:pic>
        <p:nvPicPr>
          <p:cNvPr id="73" name="Graphic 72" descr="Man">
            <a:extLst>
              <a:ext uri="{FF2B5EF4-FFF2-40B4-BE49-F238E27FC236}">
                <a16:creationId xmlns:a16="http://schemas.microsoft.com/office/drawing/2014/main" id="{B1148527-45CA-44A8-862C-E09C065177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654702"/>
            <a:ext cx="367922" cy="354990"/>
          </a:xfrm>
          <a:prstGeom prst="rect">
            <a:avLst/>
          </a:prstGeom>
        </p:spPr>
      </p:pic>
      <p:pic>
        <p:nvPicPr>
          <p:cNvPr id="74" name="Graphic 73" descr="Man">
            <a:extLst>
              <a:ext uri="{FF2B5EF4-FFF2-40B4-BE49-F238E27FC236}">
                <a16:creationId xmlns:a16="http://schemas.microsoft.com/office/drawing/2014/main" id="{40EB4093-6854-48A0-BEE1-7B6F256120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654702"/>
            <a:ext cx="367922" cy="354990"/>
          </a:xfrm>
          <a:prstGeom prst="rect">
            <a:avLst/>
          </a:prstGeom>
        </p:spPr>
      </p:pic>
      <p:pic>
        <p:nvPicPr>
          <p:cNvPr id="75" name="Graphic 74" descr="Man">
            <a:extLst>
              <a:ext uri="{FF2B5EF4-FFF2-40B4-BE49-F238E27FC236}">
                <a16:creationId xmlns:a16="http://schemas.microsoft.com/office/drawing/2014/main" id="{9F73BC44-E8E6-4CAE-BA7A-FE8379A59A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654702"/>
            <a:ext cx="367922" cy="354990"/>
          </a:xfrm>
          <a:prstGeom prst="rect">
            <a:avLst/>
          </a:prstGeom>
        </p:spPr>
      </p:pic>
      <p:pic>
        <p:nvPicPr>
          <p:cNvPr id="76" name="Graphic 75" descr="Man">
            <a:extLst>
              <a:ext uri="{FF2B5EF4-FFF2-40B4-BE49-F238E27FC236}">
                <a16:creationId xmlns:a16="http://schemas.microsoft.com/office/drawing/2014/main" id="{4C91A32E-1DD9-4CB2-9498-B9A692D1D0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654702"/>
            <a:ext cx="367922" cy="354990"/>
          </a:xfrm>
          <a:prstGeom prst="rect">
            <a:avLst/>
          </a:prstGeom>
        </p:spPr>
      </p:pic>
      <p:pic>
        <p:nvPicPr>
          <p:cNvPr id="77" name="Graphic 76" descr="Man">
            <a:extLst>
              <a:ext uri="{FF2B5EF4-FFF2-40B4-BE49-F238E27FC236}">
                <a16:creationId xmlns:a16="http://schemas.microsoft.com/office/drawing/2014/main" id="{1C586E6C-D73A-4AB9-A320-0497CEFBAE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5009692"/>
            <a:ext cx="367922" cy="354990"/>
          </a:xfrm>
          <a:prstGeom prst="rect">
            <a:avLst/>
          </a:prstGeom>
        </p:spPr>
      </p:pic>
      <p:pic>
        <p:nvPicPr>
          <p:cNvPr id="78" name="Graphic 77" descr="Man">
            <a:extLst>
              <a:ext uri="{FF2B5EF4-FFF2-40B4-BE49-F238E27FC236}">
                <a16:creationId xmlns:a16="http://schemas.microsoft.com/office/drawing/2014/main" id="{4D430093-E5AF-461F-B63F-B67F16E48D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5009692"/>
            <a:ext cx="367922" cy="354990"/>
          </a:xfrm>
          <a:prstGeom prst="rect">
            <a:avLst/>
          </a:prstGeom>
        </p:spPr>
      </p:pic>
      <p:pic>
        <p:nvPicPr>
          <p:cNvPr id="79" name="Graphic 78" descr="Man">
            <a:extLst>
              <a:ext uri="{FF2B5EF4-FFF2-40B4-BE49-F238E27FC236}">
                <a16:creationId xmlns:a16="http://schemas.microsoft.com/office/drawing/2014/main" id="{7CF56EB8-8EDA-485E-9AD3-A88A62F71D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5009692"/>
            <a:ext cx="367922" cy="354990"/>
          </a:xfrm>
          <a:prstGeom prst="rect">
            <a:avLst/>
          </a:prstGeom>
        </p:spPr>
      </p:pic>
      <p:pic>
        <p:nvPicPr>
          <p:cNvPr id="80" name="Graphic 79" descr="Man">
            <a:extLst>
              <a:ext uri="{FF2B5EF4-FFF2-40B4-BE49-F238E27FC236}">
                <a16:creationId xmlns:a16="http://schemas.microsoft.com/office/drawing/2014/main" id="{2DD2D508-7F5A-4A67-940E-B68E970359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5009692"/>
            <a:ext cx="367922" cy="354990"/>
          </a:xfrm>
          <a:prstGeom prst="rect">
            <a:avLst/>
          </a:prstGeom>
        </p:spPr>
      </p:pic>
      <p:pic>
        <p:nvPicPr>
          <p:cNvPr id="81" name="Graphic 80" descr="Man">
            <a:extLst>
              <a:ext uri="{FF2B5EF4-FFF2-40B4-BE49-F238E27FC236}">
                <a16:creationId xmlns:a16="http://schemas.microsoft.com/office/drawing/2014/main" id="{EAA47211-4F10-46AC-9041-02AF8C6E580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5009692"/>
            <a:ext cx="367922" cy="354990"/>
          </a:xfrm>
          <a:prstGeom prst="rect">
            <a:avLst/>
          </a:prstGeom>
        </p:spPr>
      </p:pic>
      <p:pic>
        <p:nvPicPr>
          <p:cNvPr id="82" name="Graphic 81" descr="Man">
            <a:extLst>
              <a:ext uri="{FF2B5EF4-FFF2-40B4-BE49-F238E27FC236}">
                <a16:creationId xmlns:a16="http://schemas.microsoft.com/office/drawing/2014/main" id="{633B1EAC-0939-4165-AC89-13AB3BC83D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5009692"/>
            <a:ext cx="367922" cy="354990"/>
          </a:xfrm>
          <a:prstGeom prst="rect">
            <a:avLst/>
          </a:prstGeom>
        </p:spPr>
      </p:pic>
      <p:pic>
        <p:nvPicPr>
          <p:cNvPr id="83" name="Graphic 82" descr="Man">
            <a:extLst>
              <a:ext uri="{FF2B5EF4-FFF2-40B4-BE49-F238E27FC236}">
                <a16:creationId xmlns:a16="http://schemas.microsoft.com/office/drawing/2014/main" id="{E0E1DE17-8F9A-46C9-A7E3-13CFB46916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5009692"/>
            <a:ext cx="367922" cy="354990"/>
          </a:xfrm>
          <a:prstGeom prst="rect">
            <a:avLst/>
          </a:prstGeom>
        </p:spPr>
      </p:pic>
      <p:pic>
        <p:nvPicPr>
          <p:cNvPr id="84" name="Graphic 83" descr="Man">
            <a:extLst>
              <a:ext uri="{FF2B5EF4-FFF2-40B4-BE49-F238E27FC236}">
                <a16:creationId xmlns:a16="http://schemas.microsoft.com/office/drawing/2014/main" id="{AADFDCE5-EA36-4EF0-833F-10322E1F38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5009692"/>
            <a:ext cx="367922" cy="354990"/>
          </a:xfrm>
          <a:prstGeom prst="rect">
            <a:avLst/>
          </a:prstGeom>
        </p:spPr>
      </p:pic>
      <p:pic>
        <p:nvPicPr>
          <p:cNvPr id="85" name="Graphic 84" descr="Man">
            <a:extLst>
              <a:ext uri="{FF2B5EF4-FFF2-40B4-BE49-F238E27FC236}">
                <a16:creationId xmlns:a16="http://schemas.microsoft.com/office/drawing/2014/main" id="{25741488-CE6F-486E-BC4A-C8D6710263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609512"/>
            <a:ext cx="367922" cy="354990"/>
          </a:xfrm>
          <a:prstGeom prst="rect">
            <a:avLst/>
          </a:prstGeom>
        </p:spPr>
      </p:pic>
      <p:pic>
        <p:nvPicPr>
          <p:cNvPr id="86" name="Graphic 85" descr="Man">
            <a:extLst>
              <a:ext uri="{FF2B5EF4-FFF2-40B4-BE49-F238E27FC236}">
                <a16:creationId xmlns:a16="http://schemas.microsoft.com/office/drawing/2014/main" id="{FD3A3CE1-F79B-48B0-8326-796F9EB3EF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964502"/>
            <a:ext cx="367922" cy="354990"/>
          </a:xfrm>
          <a:prstGeom prst="rect">
            <a:avLst/>
          </a:prstGeom>
        </p:spPr>
      </p:pic>
      <p:pic>
        <p:nvPicPr>
          <p:cNvPr id="87" name="Graphic 86" descr="Man">
            <a:extLst>
              <a:ext uri="{FF2B5EF4-FFF2-40B4-BE49-F238E27FC236}">
                <a16:creationId xmlns:a16="http://schemas.microsoft.com/office/drawing/2014/main" id="{5080E5CC-62BA-4A95-9DA9-756AAD6705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360546"/>
            <a:ext cx="367922" cy="354990"/>
          </a:xfrm>
          <a:prstGeom prst="rect">
            <a:avLst/>
          </a:prstGeom>
        </p:spPr>
      </p:pic>
      <p:pic>
        <p:nvPicPr>
          <p:cNvPr id="88" name="Graphic 87" descr="Man">
            <a:extLst>
              <a:ext uri="{FF2B5EF4-FFF2-40B4-BE49-F238E27FC236}">
                <a16:creationId xmlns:a16="http://schemas.microsoft.com/office/drawing/2014/main" id="{E96F185D-BE29-47EA-B43C-FC8B853B48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756590"/>
            <a:ext cx="367922" cy="354990"/>
          </a:xfrm>
          <a:prstGeom prst="rect">
            <a:avLst/>
          </a:prstGeom>
        </p:spPr>
      </p:pic>
      <p:pic>
        <p:nvPicPr>
          <p:cNvPr id="89" name="Graphic 88" descr="Man">
            <a:extLst>
              <a:ext uri="{FF2B5EF4-FFF2-40B4-BE49-F238E27FC236}">
                <a16:creationId xmlns:a16="http://schemas.microsoft.com/office/drawing/2014/main" id="{CCF89796-3D40-46AF-A701-0FB846A6A0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3111580"/>
            <a:ext cx="367922" cy="354990"/>
          </a:xfrm>
          <a:prstGeom prst="rect">
            <a:avLst/>
          </a:prstGeom>
        </p:spPr>
      </p:pic>
      <p:pic>
        <p:nvPicPr>
          <p:cNvPr id="90" name="Graphic 89" descr="Man">
            <a:extLst>
              <a:ext uri="{FF2B5EF4-FFF2-40B4-BE49-F238E27FC236}">
                <a16:creationId xmlns:a16="http://schemas.microsoft.com/office/drawing/2014/main" id="{D45C40C6-D13B-48A1-B43E-BDF2421A12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507624"/>
            <a:ext cx="367922" cy="354990"/>
          </a:xfrm>
          <a:prstGeom prst="rect">
            <a:avLst/>
          </a:prstGeom>
        </p:spPr>
      </p:pic>
      <p:pic>
        <p:nvPicPr>
          <p:cNvPr id="91" name="Graphic 90" descr="Man">
            <a:extLst>
              <a:ext uri="{FF2B5EF4-FFF2-40B4-BE49-F238E27FC236}">
                <a16:creationId xmlns:a16="http://schemas.microsoft.com/office/drawing/2014/main" id="{15ABB4F5-3F03-4CE5-BD5D-D50EFBB827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862614"/>
            <a:ext cx="367922" cy="354990"/>
          </a:xfrm>
          <a:prstGeom prst="rect">
            <a:avLst/>
          </a:prstGeom>
        </p:spPr>
      </p:pic>
      <p:pic>
        <p:nvPicPr>
          <p:cNvPr id="92" name="Graphic 91" descr="Man">
            <a:extLst>
              <a:ext uri="{FF2B5EF4-FFF2-40B4-BE49-F238E27FC236}">
                <a16:creationId xmlns:a16="http://schemas.microsoft.com/office/drawing/2014/main" id="{ABF38E92-4217-4A2D-9E97-F789913AA0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258658"/>
            <a:ext cx="367922" cy="354990"/>
          </a:xfrm>
          <a:prstGeom prst="rect">
            <a:avLst/>
          </a:prstGeom>
        </p:spPr>
      </p:pic>
      <p:pic>
        <p:nvPicPr>
          <p:cNvPr id="93" name="Graphic 92" descr="Man">
            <a:extLst>
              <a:ext uri="{FF2B5EF4-FFF2-40B4-BE49-F238E27FC236}">
                <a16:creationId xmlns:a16="http://schemas.microsoft.com/office/drawing/2014/main" id="{55624913-2CAD-4258-A519-AE591A1006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654702"/>
            <a:ext cx="367922" cy="354990"/>
          </a:xfrm>
          <a:prstGeom prst="rect">
            <a:avLst/>
          </a:prstGeom>
        </p:spPr>
      </p:pic>
      <p:pic>
        <p:nvPicPr>
          <p:cNvPr id="94" name="Graphic 93" descr="Man">
            <a:extLst>
              <a:ext uri="{FF2B5EF4-FFF2-40B4-BE49-F238E27FC236}">
                <a16:creationId xmlns:a16="http://schemas.microsoft.com/office/drawing/2014/main" id="{FAF97A49-8B62-4576-9EA9-382E28A903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5009692"/>
            <a:ext cx="367922" cy="354990"/>
          </a:xfrm>
          <a:prstGeom prst="rect">
            <a:avLst/>
          </a:prstGeom>
        </p:spPr>
      </p:pic>
      <p:pic>
        <p:nvPicPr>
          <p:cNvPr id="95" name="Graphic 94" descr="Man">
            <a:extLst>
              <a:ext uri="{FF2B5EF4-FFF2-40B4-BE49-F238E27FC236}">
                <a16:creationId xmlns:a16="http://schemas.microsoft.com/office/drawing/2014/main" id="{F79C30C6-F5C8-4871-BE10-FE981B0FCE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609512"/>
            <a:ext cx="367922" cy="354990"/>
          </a:xfrm>
          <a:prstGeom prst="rect">
            <a:avLst/>
          </a:prstGeom>
        </p:spPr>
      </p:pic>
      <p:pic>
        <p:nvPicPr>
          <p:cNvPr id="96" name="Graphic 95" descr="Man">
            <a:extLst>
              <a:ext uri="{FF2B5EF4-FFF2-40B4-BE49-F238E27FC236}">
                <a16:creationId xmlns:a16="http://schemas.microsoft.com/office/drawing/2014/main" id="{AE61D160-B1EF-4C19-AAC1-C940A11378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964502"/>
            <a:ext cx="367922" cy="354990"/>
          </a:xfrm>
          <a:prstGeom prst="rect">
            <a:avLst/>
          </a:prstGeom>
        </p:spPr>
      </p:pic>
      <p:pic>
        <p:nvPicPr>
          <p:cNvPr id="97" name="Graphic 96" descr="Man">
            <a:extLst>
              <a:ext uri="{FF2B5EF4-FFF2-40B4-BE49-F238E27FC236}">
                <a16:creationId xmlns:a16="http://schemas.microsoft.com/office/drawing/2014/main" id="{0C090678-C16F-45DE-82BF-43A4325715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360546"/>
            <a:ext cx="367922" cy="354990"/>
          </a:xfrm>
          <a:prstGeom prst="rect">
            <a:avLst/>
          </a:prstGeom>
        </p:spPr>
      </p:pic>
      <p:pic>
        <p:nvPicPr>
          <p:cNvPr id="98" name="Graphic 97" descr="Man">
            <a:extLst>
              <a:ext uri="{FF2B5EF4-FFF2-40B4-BE49-F238E27FC236}">
                <a16:creationId xmlns:a16="http://schemas.microsoft.com/office/drawing/2014/main" id="{96C82333-0914-461A-AC5B-9926A0BB9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756590"/>
            <a:ext cx="367922" cy="354990"/>
          </a:xfrm>
          <a:prstGeom prst="rect">
            <a:avLst/>
          </a:prstGeom>
        </p:spPr>
      </p:pic>
      <p:pic>
        <p:nvPicPr>
          <p:cNvPr id="99" name="Graphic 98" descr="Man">
            <a:extLst>
              <a:ext uri="{FF2B5EF4-FFF2-40B4-BE49-F238E27FC236}">
                <a16:creationId xmlns:a16="http://schemas.microsoft.com/office/drawing/2014/main" id="{2142D5A3-3C35-46EC-83A8-ECF46E6D796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721" y="3111580"/>
            <a:ext cx="367922" cy="354990"/>
          </a:xfrm>
          <a:prstGeom prst="rect">
            <a:avLst/>
          </a:prstGeom>
        </p:spPr>
      </p:pic>
      <p:pic>
        <p:nvPicPr>
          <p:cNvPr id="100" name="Graphic 99" descr="Man">
            <a:extLst>
              <a:ext uri="{FF2B5EF4-FFF2-40B4-BE49-F238E27FC236}">
                <a16:creationId xmlns:a16="http://schemas.microsoft.com/office/drawing/2014/main" id="{3407C696-0509-471E-B04E-C3A6F64301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507624"/>
            <a:ext cx="367922" cy="354990"/>
          </a:xfrm>
          <a:prstGeom prst="rect">
            <a:avLst/>
          </a:prstGeom>
        </p:spPr>
      </p:pic>
      <p:pic>
        <p:nvPicPr>
          <p:cNvPr id="101" name="Graphic 100" descr="Man">
            <a:extLst>
              <a:ext uri="{FF2B5EF4-FFF2-40B4-BE49-F238E27FC236}">
                <a16:creationId xmlns:a16="http://schemas.microsoft.com/office/drawing/2014/main" id="{FDFB43F7-3AAA-42A2-B156-3BBEC71B12C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862614"/>
            <a:ext cx="367922" cy="354990"/>
          </a:xfrm>
          <a:prstGeom prst="rect">
            <a:avLst/>
          </a:prstGeom>
        </p:spPr>
      </p:pic>
      <p:pic>
        <p:nvPicPr>
          <p:cNvPr id="102" name="Graphic 101" descr="Man">
            <a:extLst>
              <a:ext uri="{FF2B5EF4-FFF2-40B4-BE49-F238E27FC236}">
                <a16:creationId xmlns:a16="http://schemas.microsoft.com/office/drawing/2014/main" id="{7E9126FE-6D9D-4C1B-9588-91558FC6E4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258658"/>
            <a:ext cx="367922" cy="354990"/>
          </a:xfrm>
          <a:prstGeom prst="rect">
            <a:avLst/>
          </a:prstGeom>
        </p:spPr>
      </p:pic>
      <p:pic>
        <p:nvPicPr>
          <p:cNvPr id="103" name="Graphic 102" descr="Man">
            <a:extLst>
              <a:ext uri="{FF2B5EF4-FFF2-40B4-BE49-F238E27FC236}">
                <a16:creationId xmlns:a16="http://schemas.microsoft.com/office/drawing/2014/main" id="{A9ADF571-CC79-45CB-A55A-F70A6B3A70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654702"/>
            <a:ext cx="367922" cy="354990"/>
          </a:xfrm>
          <a:prstGeom prst="rect">
            <a:avLst/>
          </a:prstGeom>
        </p:spPr>
      </p:pic>
      <p:pic>
        <p:nvPicPr>
          <p:cNvPr id="104" name="Graphic 103" descr="Man">
            <a:extLst>
              <a:ext uri="{FF2B5EF4-FFF2-40B4-BE49-F238E27FC236}">
                <a16:creationId xmlns:a16="http://schemas.microsoft.com/office/drawing/2014/main" id="{4E4A11CF-D4EB-4CC4-9A6B-52124FB9BF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90721" y="5009692"/>
            <a:ext cx="367922" cy="354990"/>
          </a:xfrm>
          <a:prstGeom prst="rect">
            <a:avLst/>
          </a:prstGeom>
        </p:spPr>
      </p:pic>
      <p:sp>
        <p:nvSpPr>
          <p:cNvPr id="105" name="Circle: Hollow 104">
            <a:extLst>
              <a:ext uri="{FF2B5EF4-FFF2-40B4-BE49-F238E27FC236}">
                <a16:creationId xmlns:a16="http://schemas.microsoft.com/office/drawing/2014/main" id="{015BDD56-003E-4ED8-9432-EA83FBA27A46}"/>
              </a:ext>
            </a:extLst>
          </p:cNvPr>
          <p:cNvSpPr/>
          <p:nvPr/>
        </p:nvSpPr>
        <p:spPr>
          <a:xfrm>
            <a:off x="9190722" y="5009692"/>
            <a:ext cx="367922" cy="354990"/>
          </a:xfrm>
          <a:prstGeom prst="donut">
            <a:avLst>
              <a:gd name="adj" fmla="val 41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TextBox 109">
            <a:extLst>
              <a:ext uri="{FF2B5EF4-FFF2-40B4-BE49-F238E27FC236}">
                <a16:creationId xmlns:a16="http://schemas.microsoft.com/office/drawing/2014/main" id="{AC3E32D2-6C7D-4642-9ABD-76C6FF16880D}"/>
              </a:ext>
            </a:extLst>
          </p:cNvPr>
          <p:cNvSpPr txBox="1"/>
          <p:nvPr/>
        </p:nvSpPr>
        <p:spPr>
          <a:xfrm>
            <a:off x="8639129" y="5405736"/>
            <a:ext cx="2484279" cy="847017"/>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Prediction</a:t>
            </a:r>
          </a:p>
          <a:p>
            <a:pPr algn="l"/>
            <a:r>
              <a:rPr lang="en-US" sz="1400" dirty="0">
                <a:solidFill>
                  <a:srgbClr val="FF0000"/>
                </a:solidFill>
                <a:latin typeface="Consolas" panose="020B0609020204030204" pitchFamily="49" charset="0"/>
                <a:cs typeface="Segoe UI" panose="020B0502040204020203" pitchFamily="34" charset="0"/>
              </a:rPr>
              <a:t>This employee is named “Michael”</a:t>
            </a:r>
          </a:p>
          <a:p>
            <a:pPr algn="l"/>
            <a:r>
              <a:rPr lang="en-US" sz="1400" dirty="0">
                <a:solidFill>
                  <a:srgbClr val="FF0000"/>
                </a:solidFill>
                <a:latin typeface="Consolas" panose="020B0609020204030204" pitchFamily="49" charset="0"/>
                <a:cs typeface="Segoe UI" panose="020B0502040204020203" pitchFamily="34" charset="0"/>
              </a:rPr>
              <a:t>This employee will quit</a:t>
            </a:r>
          </a:p>
        </p:txBody>
      </p:sp>
      <p:sp>
        <p:nvSpPr>
          <p:cNvPr id="111" name="TextBox 110">
            <a:extLst>
              <a:ext uri="{FF2B5EF4-FFF2-40B4-BE49-F238E27FC236}">
                <a16:creationId xmlns:a16="http://schemas.microsoft.com/office/drawing/2014/main" id="{5F0BD9E7-6A0D-4956-862E-31886D0D6EE9}"/>
              </a:ext>
            </a:extLst>
          </p:cNvPr>
          <p:cNvSpPr txBox="1"/>
          <p:nvPr/>
        </p:nvSpPr>
        <p:spPr>
          <a:xfrm>
            <a:off x="7206343" y="3080248"/>
            <a:ext cx="2085559" cy="1308871"/>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This employee quits</a:t>
            </a:r>
          </a:p>
          <a:p>
            <a:pPr algn="l"/>
            <a:r>
              <a:rPr lang="en-US" sz="1400" dirty="0">
                <a:solidFill>
                  <a:srgbClr val="FF0000"/>
                </a:solidFill>
                <a:latin typeface="Consolas" panose="020B0609020204030204" pitchFamily="49" charset="0"/>
                <a:cs typeface="Segoe UI" panose="020B0502040204020203" pitchFamily="34" charset="0"/>
              </a:rPr>
              <a:t>Prediction was wrong</a:t>
            </a:r>
          </a:p>
          <a:p>
            <a:pPr algn="l"/>
            <a:r>
              <a:rPr lang="en-US" sz="1400" dirty="0">
                <a:solidFill>
                  <a:srgbClr val="FF0000"/>
                </a:solidFill>
                <a:latin typeface="Consolas" panose="020B0609020204030204" pitchFamily="49" charset="0"/>
                <a:cs typeface="Segoe UI" panose="020B0502040204020203" pitchFamily="34" charset="0"/>
              </a:rPr>
              <a:t>But I’m still 98% </a:t>
            </a:r>
          </a:p>
          <a:p>
            <a:pPr algn="l"/>
            <a:r>
              <a:rPr lang="en-US" sz="1400" dirty="0">
                <a:solidFill>
                  <a:srgbClr val="FF0000"/>
                </a:solidFill>
                <a:latin typeface="Consolas" panose="020B0609020204030204" pitchFamily="49" charset="0"/>
                <a:cs typeface="Segoe UI" panose="020B0502040204020203" pitchFamily="34" charset="0"/>
              </a:rPr>
              <a:t>accurate!</a:t>
            </a:r>
          </a:p>
        </p:txBody>
      </p:sp>
      <p:sp>
        <p:nvSpPr>
          <p:cNvPr id="109" name="Rectangle 108">
            <a:extLst>
              <a:ext uri="{FF2B5EF4-FFF2-40B4-BE49-F238E27FC236}">
                <a16:creationId xmlns:a16="http://schemas.microsoft.com/office/drawing/2014/main" id="{CCDCC4F2-101D-4644-AFF0-AE0786E64B34}"/>
              </a:ext>
            </a:extLst>
          </p:cNvPr>
          <p:cNvSpPr/>
          <p:nvPr/>
        </p:nvSpPr>
        <p:spPr>
          <a:xfrm>
            <a:off x="481412" y="4258658"/>
            <a:ext cx="6981274" cy="223946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523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5" grpId="0" animBg="1"/>
      <p:bldP spid="110" grpId="0"/>
      <p:bldP spid="111" grpId="0"/>
      <p:bldP spid="10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79"/>
            <a:ext cx="6075537" cy="4672753"/>
          </a:xfrm>
        </p:spPr>
        <p:txBody>
          <a:bodyPr>
            <a:normAutofit fontScale="92500" lnSpcReduction="10000"/>
          </a:bodyPr>
          <a:lstStyle/>
          <a:p>
            <a:r>
              <a:rPr lang="en-US" dirty="0"/>
              <a:t>As seen in the previous example, </a:t>
            </a:r>
            <a:r>
              <a:rPr lang="en-US" b="1" dirty="0">
                <a:solidFill>
                  <a:srgbClr val="FF0000"/>
                </a:solidFill>
              </a:rPr>
              <a:t>accuracy</a:t>
            </a:r>
            <a:r>
              <a:rPr lang="en-US" dirty="0"/>
              <a:t> (the rate of correct labeling) can be a misleading measure of performance, especially in classification problems with class imbalance. </a:t>
            </a:r>
          </a:p>
          <a:p>
            <a:r>
              <a:rPr lang="en-US" dirty="0"/>
              <a:t>A better way to evaluate classification models is the </a:t>
            </a:r>
            <a:r>
              <a:rPr lang="en-US" b="1" dirty="0">
                <a:solidFill>
                  <a:srgbClr val="FF0000"/>
                </a:solidFill>
              </a:rPr>
              <a:t>confusion matrix</a:t>
            </a:r>
            <a:r>
              <a:rPr lang="en-US" dirty="0"/>
              <a:t>, which keeps track of </a:t>
            </a:r>
            <a:r>
              <a:rPr lang="en-US" b="1" dirty="0">
                <a:solidFill>
                  <a:srgbClr val="FF0000"/>
                </a:solidFill>
              </a:rPr>
              <a:t>false positives</a:t>
            </a:r>
            <a:r>
              <a:rPr lang="en-US" dirty="0"/>
              <a:t> (Type I Error) and </a:t>
            </a:r>
            <a:r>
              <a:rPr lang="en-US" b="1" dirty="0">
                <a:solidFill>
                  <a:srgbClr val="FF0000"/>
                </a:solidFill>
              </a:rPr>
              <a:t>false negatives </a:t>
            </a:r>
            <a:r>
              <a:rPr lang="en-US" dirty="0"/>
              <a:t>(Type II Error).</a:t>
            </a:r>
          </a:p>
          <a:p>
            <a:r>
              <a:rPr lang="en-US" dirty="0"/>
              <a:t>We want to evaluate how many employees who were predicted to quit actually did quit (</a:t>
            </a:r>
            <a:r>
              <a:rPr lang="en-US" b="1" dirty="0">
                <a:solidFill>
                  <a:srgbClr val="FF0000"/>
                </a:solidFill>
              </a:rPr>
              <a:t>true positives</a:t>
            </a:r>
            <a:r>
              <a:rPr lang="en-US" dirty="0"/>
              <a:t>).</a:t>
            </a:r>
          </a:p>
          <a:p>
            <a:r>
              <a:rPr lang="en-US" dirty="0"/>
              <a:t>Conversely, we also want to evaluate how many employees who were predicted to stay actually did stay (</a:t>
            </a:r>
            <a:r>
              <a:rPr lang="en-US" b="1" dirty="0">
                <a:solidFill>
                  <a:srgbClr val="FF0000"/>
                </a:solidFill>
              </a:rPr>
              <a:t>true negatives</a:t>
            </a:r>
            <a:r>
              <a:rPr lang="en-US" dirty="0"/>
              <a:t>). </a:t>
            </a:r>
          </a:p>
        </p:txBody>
      </p:sp>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6660446" y="1440180"/>
          <a:ext cx="4792132" cy="1920240"/>
        </p:xfrm>
        <a:graphic>
          <a:graphicData uri="http://schemas.openxmlformats.org/drawingml/2006/table">
            <a:tbl>
              <a:tblPr firstRow="1" bandRow="1">
                <a:tableStyleId>{5C22544A-7EE6-4342-B048-85BDC9FD1C3A}</a:tableStyleId>
              </a:tblPr>
              <a:tblGrid>
                <a:gridCol w="1611096">
                  <a:extLst>
                    <a:ext uri="{9D8B030D-6E8A-4147-A177-3AD203B41FA5}">
                      <a16:colId xmlns:a16="http://schemas.microsoft.com/office/drawing/2014/main" val="1537132686"/>
                    </a:ext>
                  </a:extLst>
                </a:gridCol>
                <a:gridCol w="1628738">
                  <a:extLst>
                    <a:ext uri="{9D8B030D-6E8A-4147-A177-3AD203B41FA5}">
                      <a16:colId xmlns:a16="http://schemas.microsoft.com/office/drawing/2014/main" val="3128004197"/>
                    </a:ext>
                  </a:extLst>
                </a:gridCol>
                <a:gridCol w="1552298">
                  <a:extLst>
                    <a:ext uri="{9D8B030D-6E8A-4147-A177-3AD203B41FA5}">
                      <a16:colId xmlns:a16="http://schemas.microsoft.com/office/drawing/2014/main" val="340445986"/>
                    </a:ext>
                  </a:extLst>
                </a:gridCol>
              </a:tblGrid>
              <a:tr h="370840">
                <a:tc>
                  <a:txBody>
                    <a:bodyPr/>
                    <a:lstStyle/>
                    <a:p>
                      <a:endParaRPr lang="en-US"/>
                    </a:p>
                  </a:txBody>
                  <a:tcPr/>
                </a:tc>
                <a:tc>
                  <a:txBody>
                    <a:bodyPr/>
                    <a:lstStyle/>
                    <a:p>
                      <a:r>
                        <a:rPr lang="en-US" dirty="0"/>
                        <a:t>Actually Quits (True)</a:t>
                      </a:r>
                    </a:p>
                  </a:txBody>
                  <a:tcPr/>
                </a:tc>
                <a:tc>
                  <a:txBody>
                    <a:bodyPr/>
                    <a:lstStyle/>
                    <a:p>
                      <a:r>
                        <a:rPr lang="en-US" dirty="0"/>
                        <a:t>Actually Stays (False)</a:t>
                      </a:r>
                    </a:p>
                  </a:txBody>
                  <a:tcPr/>
                </a:tc>
                <a:extLst>
                  <a:ext uri="{0D108BD9-81ED-4DB2-BD59-A6C34878D82A}">
                    <a16:rowId xmlns:a16="http://schemas.microsoft.com/office/drawing/2014/main" val="151212993"/>
                  </a:ext>
                </a:extLst>
              </a:tr>
              <a:tr h="370840">
                <a:tc>
                  <a:txBody>
                    <a:bodyPr/>
                    <a:lstStyle/>
                    <a:p>
                      <a:r>
                        <a:rPr lang="en-US" dirty="0"/>
                        <a:t>Predicted will quit (True)</a:t>
                      </a:r>
                    </a:p>
                  </a:txBody>
                  <a:tcP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754122203"/>
                  </a:ext>
                </a:extLst>
              </a:tr>
              <a:tr h="370840">
                <a:tc>
                  <a:txBody>
                    <a:bodyPr/>
                    <a:lstStyle/>
                    <a:p>
                      <a:r>
                        <a:rPr lang="en-US" dirty="0"/>
                        <a:t>Predicted will stay (False)</a:t>
                      </a:r>
                    </a:p>
                  </a:txBody>
                  <a:tcPr/>
                </a:tc>
                <a:tc>
                  <a:txBody>
                    <a:bodyPr/>
                    <a:lstStyle/>
                    <a:p>
                      <a:pPr algn="ctr"/>
                      <a:r>
                        <a:rPr lang="en-US" dirty="0"/>
                        <a:t>1</a:t>
                      </a:r>
                    </a:p>
                  </a:txBody>
                  <a:tcPr anchor="ctr"/>
                </a:tc>
                <a:tc>
                  <a:txBody>
                    <a:bodyPr/>
                    <a:lstStyle/>
                    <a:p>
                      <a:pPr algn="ctr"/>
                      <a:r>
                        <a:rPr lang="en-US" dirty="0"/>
                        <a:t>98</a:t>
                      </a:r>
                    </a:p>
                  </a:txBody>
                  <a:tcPr anchor="ctr"/>
                </a:tc>
                <a:extLst>
                  <a:ext uri="{0D108BD9-81ED-4DB2-BD59-A6C34878D82A}">
                    <a16:rowId xmlns:a16="http://schemas.microsoft.com/office/drawing/2014/main" val="3070146140"/>
                  </a:ext>
                </a:extLst>
              </a:tr>
            </a:tbl>
          </a:graphicData>
        </a:graphic>
      </p:graphicFrame>
    </p:spTree>
    <p:extLst>
      <p:ext uri="{BB962C8B-B14F-4D97-AF65-F5344CB8AC3E}">
        <p14:creationId xmlns:p14="http://schemas.microsoft.com/office/powerpoint/2010/main" val="81884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80"/>
            <a:ext cx="10711238" cy="3972842"/>
          </a:xfrm>
        </p:spPr>
        <p:txBody>
          <a:bodyPr>
            <a:normAutofit/>
          </a:bodyPr>
          <a:lstStyle/>
          <a:p>
            <a:r>
              <a:rPr lang="en-US" dirty="0"/>
              <a:t>From the confusion matrix, we can derive all sorts of useful metrics beyond just accuracy. </a:t>
            </a:r>
          </a:p>
          <a:p>
            <a:r>
              <a:rPr lang="en-US" dirty="0"/>
              <a:t>We can easily see that </a:t>
            </a:r>
            <a:r>
              <a:rPr lang="en-US" b="1" dirty="0">
                <a:solidFill>
                  <a:srgbClr val="FF0000"/>
                </a:solidFill>
              </a:rPr>
              <a:t>precision</a:t>
            </a:r>
            <a:r>
              <a:rPr lang="en-US" dirty="0"/>
              <a:t> (how accurate positive predictions were) and </a:t>
            </a:r>
            <a:r>
              <a:rPr lang="en-US" b="1" dirty="0">
                <a:solidFill>
                  <a:srgbClr val="FF0000"/>
                </a:solidFill>
              </a:rPr>
              <a:t>sensitivity</a:t>
            </a:r>
            <a:r>
              <a:rPr lang="en-US" dirty="0"/>
              <a:t> (rate of identified positives) are 0, meaning this machine learning model fails entirely at positive predictions.</a:t>
            </a:r>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48641">
                    <a:tc>
                      <a:txBody>
                        <a:bodyPr/>
                        <a:lstStyle/>
                        <a:p>
                          <a:endParaRPr lang="en-US"/>
                        </a:p>
                      </a:txBody>
                      <a:tcPr/>
                    </a:tc>
                    <a:tc>
                      <a:txBody>
                        <a:bodyPr/>
                        <a:lstStyle/>
                        <a:p>
                          <a:r>
                            <a:rPr lang="en-US" dirty="0"/>
                            <a:t>Actually Quits </a:t>
                          </a:r>
                        </a:p>
                      </a:txBody>
                      <a:tcPr/>
                    </a:tc>
                    <a:tc>
                      <a:txBody>
                        <a:bodyPr/>
                        <a:lstStyle/>
                        <a:p>
                          <a:r>
                            <a:rPr lang="en-US" dirty="0"/>
                            <a:t>Actually Stays</a:t>
                          </a:r>
                        </a:p>
                      </a:txBody>
                      <a:tcPr/>
                    </a:tc>
                    <a:tc>
                      <a:txBody>
                        <a:bodyPr/>
                        <a:lstStyle/>
                        <a:p>
                          <a:endParaRPr lang="en-US" dirty="0"/>
                        </a:p>
                      </a:txBody>
                      <a:tcPr/>
                    </a:tc>
                    <a:extLst>
                      <a:ext uri="{0D108BD9-81ED-4DB2-BD59-A6C34878D82A}">
                        <a16:rowId xmlns:a16="http://schemas.microsoft.com/office/drawing/2014/main" val="151212993"/>
                      </a:ext>
                    </a:extLst>
                  </a:tr>
                  <a:tr h="697350">
                    <a:tc>
                      <a:txBody>
                        <a:bodyPr/>
                        <a:lstStyle/>
                        <a:p>
                          <a:r>
                            <a:rPr lang="en-US" dirty="0"/>
                            <a:t>Predicted will quit </a:t>
                          </a:r>
                        </a:p>
                      </a:txBody>
                      <a:tcPr/>
                    </a:tc>
                    <a:tc>
                      <a:txBody>
                        <a:bodyPr/>
                        <a:lstStyle/>
                        <a:p>
                          <a:pPr algn="ctr"/>
                          <a:r>
                            <a:rPr lang="en-US" dirty="0"/>
                            <a:t>0 (TP)</a:t>
                          </a:r>
                        </a:p>
                      </a:txBody>
                      <a:tcPr anchor="ctr"/>
                    </a:tc>
                    <a:tc>
                      <a:txBody>
                        <a:bodyPr/>
                        <a:lstStyle/>
                        <a:p>
                          <a:pPr algn="ctr"/>
                          <a:r>
                            <a:rPr lang="en-US" dirty="0"/>
                            <a:t>1 (FN)</a:t>
                          </a:r>
                        </a:p>
                      </a:txBody>
                      <a:tcPr anchor="ctr"/>
                    </a:tc>
                    <a:tc>
                      <a:txBody>
                        <a:bodyPr/>
                        <a:lstStyle/>
                        <a:p>
                          <a:pPr algn="ctr"/>
                          <a:r>
                            <a:rPr lang="en-US" sz="1400" b="1" dirty="0"/>
                            <a:t>Sensitivity</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𝑇𝑃</m:t>
                                  </m:r>
                                </m:num>
                                <m:den>
                                  <m:r>
                                    <a:rPr lang="en-US" sz="1400" b="0" i="1" smtClean="0">
                                      <a:latin typeface="Cambria Math" panose="02040503050406030204" pitchFamily="18" charset="0"/>
                                    </a:rPr>
                                    <m:t>𝑇𝑃</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0</m:t>
                                  </m:r>
                                </m:num>
                                <m:den>
                                  <m:r>
                                    <a:rPr lang="en-US" sz="1400" b="0" i="1" baseline="0" smtClean="0">
                                      <a:latin typeface="Cambria Math" panose="02040503050406030204" pitchFamily="18" charset="0"/>
                                    </a:rPr>
                                    <m:t>0+1</m:t>
                                  </m:r>
                                </m:den>
                              </m:f>
                              <m:r>
                                <a:rPr lang="en-US" sz="1400" b="0" i="1" baseline="0" smtClean="0">
                                  <a:latin typeface="Cambria Math" panose="02040503050406030204" pitchFamily="18" charset="0"/>
                                </a:rPr>
                                <m:t>=0</m:t>
                              </m:r>
                            </m:oMath>
                          </a14:m>
                          <a:endParaRPr lang="en-US" dirty="0"/>
                        </a:p>
                      </a:txBody>
                      <a:tcPr anchor="ctr"/>
                    </a:tc>
                    <a:extLst>
                      <a:ext uri="{0D108BD9-81ED-4DB2-BD59-A6C34878D82A}">
                        <a16:rowId xmlns:a16="http://schemas.microsoft.com/office/drawing/2014/main" val="2754122203"/>
                      </a:ext>
                    </a:extLst>
                  </a:tr>
                  <a:tr h="755567">
                    <a:tc>
                      <a:txBody>
                        <a:bodyPr/>
                        <a:lstStyle/>
                        <a:p>
                          <a:r>
                            <a:rPr lang="en-US" dirty="0"/>
                            <a:t>Predicted will stay</a:t>
                          </a:r>
                        </a:p>
                      </a:txBody>
                      <a:tcPr/>
                    </a:tc>
                    <a:tc>
                      <a:txBody>
                        <a:bodyPr/>
                        <a:lstStyle/>
                        <a:p>
                          <a:pPr algn="ctr"/>
                          <a:r>
                            <a:rPr lang="en-US" dirty="0"/>
                            <a:t>1 (FP)</a:t>
                          </a:r>
                        </a:p>
                      </a:txBody>
                      <a:tcPr anchor="ctr"/>
                    </a:tc>
                    <a:tc>
                      <a:txBody>
                        <a:bodyPr/>
                        <a:lstStyle/>
                        <a:p>
                          <a:pPr algn="ctr"/>
                          <a:r>
                            <a:rPr lang="en-US" dirty="0"/>
                            <a:t>98 (TN)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Specificity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=.989</m:t>
                              </m:r>
                            </m:oMath>
                          </a14:m>
                          <a:endParaRPr lang="en-US" dirty="0"/>
                        </a:p>
                      </a:txBody>
                      <a:tcPr anchor="ct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dirty="0">
                            <a:solidFill>
                              <a:schemeClr val="dk1"/>
                            </a:solidFill>
                            <a:latin typeface="+mn-lt"/>
                            <a:ea typeface="+mn-ea"/>
                            <a:cs typeface="+mn-cs"/>
                          </a:endParaRPr>
                        </a:p>
                      </a:txBody>
                      <a:tcPr/>
                    </a:tc>
                    <a:tc>
                      <a:txBody>
                        <a:bodyPr/>
                        <a:lstStyle/>
                        <a:p>
                          <a:pPr marL="0" algn="ctr" defTabSz="914400" rtl="0" eaLnBrk="1" latinLnBrk="0" hangingPunct="1"/>
                          <a:r>
                            <a:rPr lang="en-US" sz="1400" b="1" kern="1200" dirty="0">
                              <a:solidFill>
                                <a:schemeClr val="dk1"/>
                              </a:solidFill>
                              <a:latin typeface="+mn-lt"/>
                              <a:ea typeface="+mn-ea"/>
                              <a:cs typeface="+mn-cs"/>
                            </a:rPr>
                            <a:t>Precision</a:t>
                          </a:r>
                        </a:p>
                        <a:p>
                          <a:pPr marL="0" algn="ctr" defTabSz="914400" rtl="0" eaLnBrk="1" latinLnBrk="0" hangingPunct="1"/>
                          <a:endParaRPr lang="en-US" sz="1400" b="1" kern="1200" dirty="0">
                            <a:solidFill>
                              <a:schemeClr val="dk1"/>
                            </a:solidFill>
                            <a:latin typeface="+mn-lt"/>
                            <a:ea typeface="+mn-ea"/>
                            <a:cs typeface="+mn-cs"/>
                          </a:endParaRPr>
                        </a:p>
                        <a:p>
                          <a:pPr marL="0" algn="ctr" defTabSz="914400" rtl="0" eaLnBrk="1" latinLnBrk="0" hangingPunct="1"/>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𝑇𝑃</m:t>
                                  </m:r>
                                </m:num>
                                <m:den>
                                  <m:r>
                                    <a:rPr lang="en-US" sz="1400" b="1" kern="1200" smtClean="0">
                                      <a:solidFill>
                                        <a:schemeClr val="dk1"/>
                                      </a:solidFill>
                                      <a:latin typeface="Cambria Math" panose="02040503050406030204" pitchFamily="18" charset="0"/>
                                      <a:ea typeface="+mn-ea"/>
                                      <a:cs typeface="+mn-cs"/>
                                    </a:rPr>
                                    <m:t>𝑇𝑃</m:t>
                                  </m:r>
                                  <m:r>
                                    <a:rPr lang="en-US" sz="1400" b="1" kern="1200" smtClean="0">
                                      <a:solidFill>
                                        <a:schemeClr val="dk1"/>
                                      </a:solidFill>
                                      <a:latin typeface="Cambria Math" panose="02040503050406030204" pitchFamily="18" charset="0"/>
                                      <a:ea typeface="+mn-ea"/>
                                      <a:cs typeface="+mn-cs"/>
                                    </a:rPr>
                                    <m:t>+</m:t>
                                  </m:r>
                                  <m:r>
                                    <a:rPr lang="en-US" sz="1400" b="1" kern="1200" smtClean="0">
                                      <a:solidFill>
                                        <a:schemeClr val="dk1"/>
                                      </a:solidFill>
                                      <a:latin typeface="Cambria Math" panose="02040503050406030204" pitchFamily="18" charset="0"/>
                                      <a:ea typeface="+mn-ea"/>
                                      <a:cs typeface="+mn-cs"/>
                                    </a:rPr>
                                    <m:t>𝐹𝑃</m:t>
                                  </m:r>
                                </m:den>
                              </m:f>
                            </m:oMath>
                          </a14:m>
                          <a:r>
                            <a:rPr lang="en-US" sz="1400" b="1" kern="1200" dirty="0">
                              <a:solidFill>
                                <a:schemeClr val="dk1"/>
                              </a:solidFill>
                              <a:latin typeface="+mn-lt"/>
                              <a:ea typeface="+mn-ea"/>
                              <a:cs typeface="+mn-cs"/>
                            </a:rPr>
                            <a:t> = </a:t>
                          </a:r>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0</m:t>
                                  </m:r>
                                </m:num>
                                <m:den>
                                  <m:r>
                                    <a:rPr lang="en-US" sz="1400" b="1" kern="1200" smtClean="0">
                                      <a:solidFill>
                                        <a:schemeClr val="dk1"/>
                                      </a:solidFill>
                                      <a:latin typeface="Cambria Math" panose="02040503050406030204" pitchFamily="18" charset="0"/>
                                      <a:ea typeface="+mn-ea"/>
                                      <a:cs typeface="+mn-cs"/>
                                    </a:rPr>
                                    <m:t>0+1</m:t>
                                  </m:r>
                                </m:den>
                              </m:f>
                            </m:oMath>
                          </a14:m>
                          <a:r>
                            <a:rPr lang="en-US" sz="1400" b="1" kern="1200" dirty="0">
                              <a:solidFill>
                                <a:schemeClr val="dk1"/>
                              </a:solidFill>
                              <a:latin typeface="+mn-lt"/>
                              <a:ea typeface="+mn-ea"/>
                              <a:cs typeface="+mn-cs"/>
                            </a:rPr>
                            <a:t> </a:t>
                          </a:r>
                          <a:r>
                            <a:rPr lang="en-US" sz="1400" b="0" kern="1200" dirty="0">
                              <a:solidFill>
                                <a:schemeClr val="dk1"/>
                              </a:solidFill>
                              <a:latin typeface="+mn-lt"/>
                              <a:ea typeface="+mn-ea"/>
                              <a:cs typeface="+mn-cs"/>
                            </a:rPr>
                            <a:t>= 0</a:t>
                          </a:r>
                        </a:p>
                        <a:p>
                          <a:pPr marL="0" algn="ctr" defTabSz="914400" rtl="0" eaLnBrk="1" latinLnBrk="0" hangingPunct="1"/>
                          <a:endParaRPr lang="en-US" sz="1400" b="1" kern="1200" dirty="0">
                            <a:solidFill>
                              <a:schemeClr val="dk1"/>
                            </a:solidFill>
                            <a:latin typeface="+mn-lt"/>
                            <a:ea typeface="+mn-ea"/>
                            <a:cs typeface="+mn-cs"/>
                          </a:endParaRPr>
                        </a:p>
                      </a:txBody>
                      <a:tcPr anchor="ctr"/>
                    </a:tc>
                    <a:tc>
                      <a:txBody>
                        <a:bodyPr/>
                        <a:lstStyle/>
                        <a:p>
                          <a:pPr algn="ctr"/>
                          <a:r>
                            <a:rPr lang="en-US" sz="1400" b="1" dirty="0"/>
                            <a:t>Negative Predicted Value</a:t>
                          </a:r>
                        </a:p>
                        <a:p>
                          <a:pPr algn="ctr"/>
                          <a:endParaRPr lang="en-US" sz="18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𝑇𝑁</m:t>
                                  </m:r>
                                </m:num>
                                <m:den>
                                  <m:r>
                                    <a:rPr lang="en-US" sz="1400" b="0" i="1" smtClean="0">
                                      <a:latin typeface="Cambria Math" panose="02040503050406030204" pitchFamily="18" charset="0"/>
                                    </a:rPr>
                                    <m:t>𝑇𝑁</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98</m:t>
                                  </m:r>
                                </m:num>
                                <m:den>
                                  <m:r>
                                    <a:rPr lang="en-US" sz="1400" b="0" i="1" baseline="0" smtClean="0">
                                      <a:latin typeface="Cambria Math" panose="02040503050406030204" pitchFamily="18" charset="0"/>
                                    </a:rPr>
                                    <m:t>98+1</m:t>
                                  </m:r>
                                </m:den>
                              </m:f>
                              <m:r>
                                <a:rPr lang="en-US" sz="1400" b="0" i="1" baseline="0" smtClean="0">
                                  <a:latin typeface="Cambria Math" panose="02040503050406030204" pitchFamily="18" charset="0"/>
                                </a:rPr>
                                <m:t>= .989</m:t>
                              </m:r>
                            </m:oMath>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Accuracy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98+0</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0+98+1+1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oMath>
                          </a14:m>
                          <a:endParaRPr lang="en-US" dirty="0"/>
                        </a:p>
                      </a:txBody>
                      <a:tcPr/>
                    </a:tc>
                    <a:extLst>
                      <a:ext uri="{0D108BD9-81ED-4DB2-BD59-A6C34878D82A}">
                        <a16:rowId xmlns:a16="http://schemas.microsoft.com/office/drawing/2014/main" val="1770421499"/>
                      </a:ext>
                    </a:extLst>
                  </a:tr>
                </a:tbl>
              </a:graphicData>
            </a:graphic>
          </p:graphicFrame>
        </mc:Choice>
        <mc:Fallback xmlns="">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extLst>
                  <p:ext uri="{D42A27DB-BD31-4B8C-83A1-F6EECF244321}">
                    <p14:modId xmlns:p14="http://schemas.microsoft.com/office/powerpoint/2010/main" val="2552629409"/>
                  </p:ext>
                </p:extLst>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65760">
                    <a:tc>
                      <a:txBody>
                        <a:bodyPr/>
                        <a:lstStyle/>
                        <a:p>
                          <a:endParaRPr lang="en-US"/>
                        </a:p>
                      </a:txBody>
                      <a:tcPr/>
                    </a:tc>
                    <a:tc>
                      <a:txBody>
                        <a:bodyPr/>
                        <a:lstStyle/>
                        <a:p>
                          <a:r>
                            <a:rPr lang="en-US"/>
                            <a:t>Actually Quits </a:t>
                          </a:r>
                        </a:p>
                      </a:txBody>
                      <a:tcPr/>
                    </a:tc>
                    <a:tc>
                      <a:txBody>
                        <a:bodyPr/>
                        <a:lstStyle/>
                        <a:p>
                          <a:r>
                            <a:rPr lang="en-US"/>
                            <a:t>Actually Stays</a:t>
                          </a:r>
                        </a:p>
                      </a:txBody>
                      <a:tcPr/>
                    </a:tc>
                    <a:tc>
                      <a:txBody>
                        <a:bodyPr/>
                        <a:lstStyle/>
                        <a:p>
                          <a:endParaRPr lang="en-US"/>
                        </a:p>
                      </a:txBody>
                      <a:tcPr/>
                    </a:tc>
                    <a:extLst>
                      <a:ext uri="{0D108BD9-81ED-4DB2-BD59-A6C34878D82A}">
                        <a16:rowId xmlns:a16="http://schemas.microsoft.com/office/drawing/2014/main" val="151212993"/>
                      </a:ext>
                    </a:extLst>
                  </a:tr>
                  <a:tr h="790702">
                    <a:tc>
                      <a:txBody>
                        <a:bodyPr/>
                        <a:lstStyle/>
                        <a:p>
                          <a:r>
                            <a:rPr lang="en-US"/>
                            <a:t>Predicted will quit </a:t>
                          </a:r>
                        </a:p>
                      </a:txBody>
                      <a:tcPr/>
                    </a:tc>
                    <a:tc>
                      <a:txBody>
                        <a:bodyPr/>
                        <a:lstStyle/>
                        <a:p>
                          <a:pPr algn="ctr"/>
                          <a:r>
                            <a:rPr lang="en-US"/>
                            <a:t>0 (TP)</a:t>
                          </a:r>
                        </a:p>
                      </a:txBody>
                      <a:tcPr anchor="ctr"/>
                    </a:tc>
                    <a:tc>
                      <a:txBody>
                        <a:bodyPr/>
                        <a:lstStyle/>
                        <a:p>
                          <a:pPr algn="ctr"/>
                          <a:r>
                            <a:rPr lang="en-US"/>
                            <a:t>1 (FN)</a:t>
                          </a:r>
                        </a:p>
                      </a:txBody>
                      <a:tcPr anchor="ctr"/>
                    </a:tc>
                    <a:tc>
                      <a:txBody>
                        <a:bodyPr/>
                        <a:lstStyle/>
                        <a:p>
                          <a:endParaRPr lang="en-US"/>
                        </a:p>
                      </a:txBody>
                      <a:tcPr anchor="ctr">
                        <a:blipFill>
                          <a:blip r:embed="rId2"/>
                          <a:stretch>
                            <a:fillRect l="-215130" t="-49231" r="-946" b="-243077"/>
                          </a:stretch>
                        </a:blipFill>
                      </a:tcPr>
                    </a:tc>
                    <a:extLst>
                      <a:ext uri="{0D108BD9-81ED-4DB2-BD59-A6C34878D82A}">
                        <a16:rowId xmlns:a16="http://schemas.microsoft.com/office/drawing/2014/main" val="2754122203"/>
                      </a:ext>
                    </a:extLst>
                  </a:tr>
                  <a:tr h="790829">
                    <a:tc>
                      <a:txBody>
                        <a:bodyPr/>
                        <a:lstStyle/>
                        <a:p>
                          <a:r>
                            <a:rPr lang="en-US"/>
                            <a:t>Predicted will stay</a:t>
                          </a:r>
                        </a:p>
                      </a:txBody>
                      <a:tcPr/>
                    </a:tc>
                    <a:tc>
                      <a:txBody>
                        <a:bodyPr/>
                        <a:lstStyle/>
                        <a:p>
                          <a:pPr algn="ctr"/>
                          <a:r>
                            <a:rPr lang="en-US"/>
                            <a:t>1 (FP)</a:t>
                          </a:r>
                        </a:p>
                      </a:txBody>
                      <a:tcPr anchor="ctr"/>
                    </a:tc>
                    <a:tc>
                      <a:txBody>
                        <a:bodyPr/>
                        <a:lstStyle/>
                        <a:p>
                          <a:pPr algn="ctr"/>
                          <a:r>
                            <a:rPr lang="en-US"/>
                            <a:t>98 (TN)</a:t>
                          </a:r>
                        </a:p>
                      </a:txBody>
                      <a:tcPr anchor="ctr"/>
                    </a:tc>
                    <a:tc>
                      <a:txBody>
                        <a:bodyPr/>
                        <a:lstStyle/>
                        <a:p>
                          <a:endParaRPr lang="en-US"/>
                        </a:p>
                      </a:txBody>
                      <a:tcPr anchor="ctr">
                        <a:blipFill>
                          <a:blip r:embed="rId2"/>
                          <a:stretch>
                            <a:fillRect l="-215130" t="-149231" r="-946" b="-143077"/>
                          </a:stretch>
                        </a:blipFill>
                      </a:tcP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a:solidFill>
                              <a:schemeClr val="dk1"/>
                            </a:solidFill>
                            <a:latin typeface="+mn-lt"/>
                            <a:ea typeface="+mn-ea"/>
                            <a:cs typeface="+mn-cs"/>
                          </a:endParaRPr>
                        </a:p>
                      </a:txBody>
                      <a:tcPr/>
                    </a:tc>
                    <a:tc>
                      <a:txBody>
                        <a:bodyPr/>
                        <a:lstStyle/>
                        <a:p>
                          <a:endParaRPr lang="en-US"/>
                        </a:p>
                      </a:txBody>
                      <a:tcPr anchor="ctr">
                        <a:blipFill>
                          <a:blip r:embed="rId2"/>
                          <a:stretch>
                            <a:fillRect l="-76868" t="-176087" r="-298932" b="-1087"/>
                          </a:stretch>
                        </a:blipFill>
                      </a:tcPr>
                    </a:tc>
                    <a:tc>
                      <a:txBody>
                        <a:bodyPr/>
                        <a:lstStyle/>
                        <a:p>
                          <a:endParaRPr lang="en-US"/>
                        </a:p>
                      </a:txBody>
                      <a:tcPr>
                        <a:blipFill>
                          <a:blip r:embed="rId2"/>
                          <a:stretch>
                            <a:fillRect l="-120339" t="-176087" r="-103390" b="-1087"/>
                          </a:stretch>
                        </a:blipFill>
                      </a:tcPr>
                    </a:tc>
                    <a:tc>
                      <a:txBody>
                        <a:bodyPr/>
                        <a:lstStyle/>
                        <a:p>
                          <a:endParaRPr lang="en-US"/>
                        </a:p>
                      </a:txBody>
                      <a:tcPr>
                        <a:blipFill>
                          <a:blip r:embed="rId2"/>
                          <a:stretch>
                            <a:fillRect l="-215130" t="-176087" r="-946" b="-1087"/>
                          </a:stretch>
                        </a:blipFill>
                      </a:tcPr>
                    </a:tc>
                    <a:extLst>
                      <a:ext uri="{0D108BD9-81ED-4DB2-BD59-A6C34878D82A}">
                        <a16:rowId xmlns:a16="http://schemas.microsoft.com/office/drawing/2014/main" val="17704214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03284">
                    <a:tc>
                      <a:txBody>
                        <a:bodyPr/>
                        <a:lstStyle/>
                        <a:p>
                          <a:endParaRPr lang="en-US" dirty="0"/>
                        </a:p>
                      </a:txBody>
                      <a:tcPr/>
                    </a:tc>
                    <a:extLst>
                      <a:ext uri="{0D108BD9-81ED-4DB2-BD59-A6C34878D82A}">
                        <a16:rowId xmlns:a16="http://schemas.microsoft.com/office/drawing/2014/main" val="1818680609"/>
                      </a:ext>
                    </a:extLst>
                  </a:tr>
                  <a:tr h="697350">
                    <a:tc>
                      <a:txBody>
                        <a:bodyPr/>
                        <a:lstStyle/>
                        <a:p>
                          <a:pPr algn="ctr"/>
                          <a:r>
                            <a:rPr lang="en-US" sz="1400" b="1" dirty="0"/>
                            <a:t>F1 Score </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2∗ </m:t>
                                  </m:r>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num>
                                <m:den>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den>
                              </m:f>
                            </m:oMath>
                          </a14:m>
                          <a:r>
                            <a:rPr lang="en-US" sz="1400" dirty="0"/>
                            <a:t> = Undefined</a:t>
                          </a:r>
                          <a:endParaRPr lang="en-US" dirty="0"/>
                        </a:p>
                      </a:txBody>
                      <a:tcPr anchor="ctr"/>
                    </a:tc>
                    <a:extLst>
                      <a:ext uri="{0D108BD9-81ED-4DB2-BD59-A6C34878D82A}">
                        <a16:rowId xmlns:a16="http://schemas.microsoft.com/office/drawing/2014/main" val="1886402340"/>
                      </a:ext>
                    </a:extLst>
                  </a:tr>
                </a:tbl>
              </a:graphicData>
            </a:graphic>
          </p:graphicFrame>
        </mc:Choice>
        <mc:Fallback xmlns="">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extLst>
                  <p:ext uri="{D42A27DB-BD31-4B8C-83A1-F6EECF244321}">
                    <p14:modId xmlns:p14="http://schemas.microsoft.com/office/powerpoint/2010/main" val="114740164"/>
                  </p:ext>
                </p:extLst>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65760">
                    <a:tc>
                      <a:txBody>
                        <a:bodyPr/>
                        <a:lstStyle/>
                        <a:p>
                          <a:endParaRPr lang="en-US"/>
                        </a:p>
                      </a:txBody>
                      <a:tcPr/>
                    </a:tc>
                    <a:extLst>
                      <a:ext uri="{0D108BD9-81ED-4DB2-BD59-A6C34878D82A}">
                        <a16:rowId xmlns:a16="http://schemas.microsoft.com/office/drawing/2014/main" val="1818680609"/>
                      </a:ext>
                    </a:extLst>
                  </a:tr>
                  <a:tr h="798068">
                    <a:tc>
                      <a:txBody>
                        <a:bodyPr/>
                        <a:lstStyle/>
                        <a:p>
                          <a:endParaRPr lang="en-US"/>
                        </a:p>
                      </a:txBody>
                      <a:tcPr anchor="ctr">
                        <a:blipFill>
                          <a:blip r:embed="rId3"/>
                          <a:stretch>
                            <a:fillRect l="-236" t="-46212" r="-1182" b="-1515"/>
                          </a:stretch>
                        </a:blipFill>
                      </a:tcPr>
                    </a:tc>
                    <a:extLst>
                      <a:ext uri="{0D108BD9-81ED-4DB2-BD59-A6C34878D82A}">
                        <a16:rowId xmlns:a16="http://schemas.microsoft.com/office/drawing/2014/main" val="1886402340"/>
                      </a:ext>
                    </a:extLst>
                  </a:tr>
                </a:tbl>
              </a:graphicData>
            </a:graphic>
          </p:graphicFrame>
        </mc:Fallback>
      </mc:AlternateContent>
    </p:spTree>
    <p:extLst>
      <p:ext uri="{BB962C8B-B14F-4D97-AF65-F5344CB8AC3E}">
        <p14:creationId xmlns:p14="http://schemas.microsoft.com/office/powerpoint/2010/main" val="3904611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223629" cy="5422392"/>
          </a:xfrm>
        </p:spPr>
        <p:txBody>
          <a:bodyPr>
            <a:normAutofit/>
          </a:bodyPr>
          <a:lstStyle/>
          <a:p>
            <a:r>
              <a:rPr lang="en-US" dirty="0"/>
              <a:t>When we are evaluating different machine learning configurations, we may end up with dozens, hundreds, or thousands of confusion matrices. </a:t>
            </a:r>
          </a:p>
          <a:p>
            <a:r>
              <a:rPr lang="en-US" dirty="0"/>
              <a:t>These can be tedious to review, so we can summarize all of them with a </a:t>
            </a:r>
            <a:r>
              <a:rPr lang="en-US" b="1" dirty="0">
                <a:solidFill>
                  <a:srgbClr val="FF0000"/>
                </a:solidFill>
              </a:rPr>
              <a:t>receiver operator characteristic (ROC) </a:t>
            </a:r>
            <a:r>
              <a:rPr lang="en-US" dirty="0"/>
              <a:t>curve as shown to the right. </a:t>
            </a:r>
          </a:p>
          <a:p>
            <a:r>
              <a:rPr lang="en-US" dirty="0"/>
              <a:t>This allows us to see each testing instance (each represented by a black dot) and find an agreeable balance between true positives and false positives. </a:t>
            </a:r>
          </a:p>
          <a:p>
            <a:r>
              <a:rPr lang="en-US" dirty="0"/>
              <a:t> </a:t>
            </a:r>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
        <p:nvSpPr>
          <p:cNvPr id="28" name="Oval 27">
            <a:extLst>
              <a:ext uri="{FF2B5EF4-FFF2-40B4-BE49-F238E27FC236}">
                <a16:creationId xmlns:a16="http://schemas.microsoft.com/office/drawing/2014/main" id="{A83DE8EE-33C9-49A0-940A-E8FA3F20490F}"/>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806F438-6BC8-4751-961B-2D8DCDC425C9}"/>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D5B12B1-F47C-4970-884D-700840FCBC19}"/>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18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8E41-5877-9D3E-CDAE-0851BE7A6820}"/>
              </a:ext>
            </a:extLst>
          </p:cNvPr>
          <p:cNvSpPr>
            <a:spLocks noGrp="1"/>
          </p:cNvSpPr>
          <p:nvPr>
            <p:ph type="title"/>
          </p:nvPr>
        </p:nvSpPr>
        <p:spPr/>
        <p:txBody>
          <a:bodyPr/>
          <a:lstStyle/>
          <a:p>
            <a:r>
              <a:rPr lang="en-US" dirty="0" err="1"/>
              <a:t>ChatGPT</a:t>
            </a:r>
            <a:r>
              <a:rPr lang="en-US" dirty="0"/>
              <a:t> Example </a:t>
            </a:r>
          </a:p>
        </p:txBody>
      </p:sp>
      <p:sp>
        <p:nvSpPr>
          <p:cNvPr id="7" name="TextBox 6">
            <a:extLst>
              <a:ext uri="{FF2B5EF4-FFF2-40B4-BE49-F238E27FC236}">
                <a16:creationId xmlns:a16="http://schemas.microsoft.com/office/drawing/2014/main" id="{CAFFDCDF-F244-2CBA-2683-2A64DDAD927E}"/>
              </a:ext>
            </a:extLst>
          </p:cNvPr>
          <p:cNvSpPr txBox="1"/>
          <p:nvPr/>
        </p:nvSpPr>
        <p:spPr>
          <a:xfrm>
            <a:off x="521207" y="1377752"/>
            <a:ext cx="10541000" cy="5201424"/>
          </a:xfrm>
          <a:prstGeom prst="rect">
            <a:avLst/>
          </a:prstGeom>
          <a:noFill/>
        </p:spPr>
        <p:txBody>
          <a:bodyPr wrap="square">
            <a:spAutoFit/>
          </a:bodyPr>
          <a:lstStyle/>
          <a:p>
            <a:r>
              <a:rPr lang="en-US" sz="1600" b="1" dirty="0">
                <a:effectLst/>
                <a:latin typeface="Helvetica" pitchFamily="2" charset="0"/>
              </a:rPr>
              <a:t>PROMPT: Write a story about taking a cat smudge to the vet, but as a humblebrag LinkedIn post</a:t>
            </a:r>
          </a:p>
          <a:p>
            <a:endParaRPr lang="en-US" sz="1600" dirty="0">
              <a:effectLst/>
              <a:latin typeface="Helvetica" pitchFamily="2" charset="0"/>
            </a:endParaRPr>
          </a:p>
          <a:p>
            <a:r>
              <a:rPr lang="en-US" sz="1500" i="1" dirty="0">
                <a:effectLst/>
                <a:latin typeface="Helvetica" pitchFamily="2" charset="0"/>
              </a:rPr>
              <a:t>It was a typical Wednesday morning and I was getting ready for work when I noticed that my beloved cat, Smudge, wasn't acting quite like himself. He was lethargic and didn't seem interested in his breakfast, which was highly unusual for a cat who usually greets each day with unbridled enthusiasm.</a:t>
            </a:r>
          </a:p>
          <a:p>
            <a:endParaRPr lang="en-US" sz="1500" i="1" dirty="0">
              <a:effectLst/>
              <a:latin typeface="Helvetica" pitchFamily="2" charset="0"/>
            </a:endParaRPr>
          </a:p>
          <a:p>
            <a:r>
              <a:rPr lang="en-US" sz="1500" i="1" dirty="0">
                <a:latin typeface="Helvetica" pitchFamily="2" charset="0"/>
              </a:rPr>
              <a:t>I </a:t>
            </a:r>
            <a:r>
              <a:rPr lang="en-US" sz="1500" i="1" dirty="0">
                <a:effectLst/>
                <a:latin typeface="Helvetica" pitchFamily="2" charset="0"/>
              </a:rPr>
              <a:t>quickly realized that something was wrong and decided to take Smudge to the vet. I called my boss to let them know I would be late and headed out the door with my furry friend in tow.</a:t>
            </a:r>
          </a:p>
          <a:p>
            <a:endParaRPr lang="en-US" sz="1500" i="1" dirty="0">
              <a:effectLst/>
              <a:latin typeface="Helvetica" pitchFamily="2" charset="0"/>
            </a:endParaRPr>
          </a:p>
          <a:p>
            <a:r>
              <a:rPr lang="en-US" sz="1500" i="1" dirty="0">
                <a:effectLst/>
                <a:latin typeface="Helvetica" pitchFamily="2" charset="0"/>
              </a:rPr>
              <a:t>At the vet's office, the doctor carefully examined Smudge and ran a few tests. It turned out that he had a urinary tract infection, which was causing him discomfort and lack of appetite.</a:t>
            </a:r>
          </a:p>
          <a:p>
            <a:endParaRPr lang="en-US" sz="1500" i="1" dirty="0">
              <a:effectLst/>
              <a:latin typeface="Helvetica" pitchFamily="2" charset="0"/>
            </a:endParaRPr>
          </a:p>
          <a:p>
            <a:r>
              <a:rPr lang="en-US" sz="1500" i="1" dirty="0">
                <a:effectLst/>
                <a:latin typeface="Helvetica" pitchFamily="2" charset="0"/>
              </a:rPr>
              <a:t>I was relieved to know that the issue wasn't serious and that Smudge would be back to his usual self in no time with the right treatment. The vet prescribed some medication and I carefully administered it to Smudge at home, making sure he was comfortable and had plenty of water to drink.</a:t>
            </a:r>
          </a:p>
          <a:p>
            <a:endParaRPr lang="en-US" sz="1500" i="1" dirty="0">
              <a:effectLst/>
              <a:latin typeface="Helvetica" pitchFamily="2" charset="0"/>
            </a:endParaRPr>
          </a:p>
          <a:p>
            <a:r>
              <a:rPr lang="en-US" sz="1500" i="1" dirty="0">
                <a:effectLst/>
                <a:latin typeface="Helvetica" pitchFamily="2" charset="0"/>
              </a:rPr>
              <a:t>As a responsible pet owner, it's important to me to prioritize my furry friend's health and well-being. I'm grateful to the dedicated professionals at the vet's office who were able to diagnose and treat Smudge quickly and effectively.</a:t>
            </a:r>
          </a:p>
          <a:p>
            <a:endParaRPr lang="en-US" sz="1500" i="1" dirty="0">
              <a:effectLst/>
              <a:latin typeface="Helvetica" pitchFamily="2" charset="0"/>
            </a:endParaRPr>
          </a:p>
          <a:p>
            <a:r>
              <a:rPr lang="en-US" sz="1500" i="1" dirty="0">
                <a:effectLst/>
                <a:latin typeface="Helvetica" pitchFamily="2" charset="0"/>
              </a:rPr>
              <a:t>I'm also grateful for the support of my employer, who allowed me the flexibility to take the time necessary to ensure Smudge received the care he needed. It just goes to show that even on a busy Wednesday morning, it's possible to prioritize the things that matter most in life. #</a:t>
            </a:r>
            <a:r>
              <a:rPr lang="en-US" sz="1500" i="1" dirty="0" err="1">
                <a:effectLst/>
                <a:latin typeface="Helvetica" pitchFamily="2" charset="0"/>
              </a:rPr>
              <a:t>petlove</a:t>
            </a:r>
            <a:r>
              <a:rPr lang="en-US" sz="1500" i="1" dirty="0">
                <a:effectLst/>
                <a:latin typeface="Helvetica" pitchFamily="2" charset="0"/>
              </a:rPr>
              <a:t> #veterinarian #</a:t>
            </a:r>
            <a:r>
              <a:rPr lang="en-US" sz="1500" i="1" dirty="0" err="1">
                <a:effectLst/>
                <a:latin typeface="Helvetica" pitchFamily="2" charset="0"/>
              </a:rPr>
              <a:t>catsofLinkedin</a:t>
            </a:r>
            <a:endParaRPr lang="en-US" sz="1500" i="1" dirty="0">
              <a:effectLst/>
              <a:latin typeface="Helvetica" pitchFamily="2" charset="0"/>
            </a:endParaRPr>
          </a:p>
        </p:txBody>
      </p:sp>
    </p:spTree>
    <p:extLst>
      <p:ext uri="{BB962C8B-B14F-4D97-AF65-F5344CB8AC3E}">
        <p14:creationId xmlns:p14="http://schemas.microsoft.com/office/powerpoint/2010/main" val="3815014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060843" cy="4677809"/>
          </a:xfrm>
        </p:spPr>
        <p:txBody>
          <a:bodyPr>
            <a:normAutofit/>
          </a:bodyPr>
          <a:lstStyle/>
          <a:p>
            <a:r>
              <a:rPr lang="en-US" dirty="0"/>
              <a:t>We can also compare different machine learning models by creating separate ROC curves for each. </a:t>
            </a:r>
          </a:p>
          <a:p>
            <a:r>
              <a:rPr lang="en-US" dirty="0"/>
              <a:t>For example, if our red curve represents a logistic regression and the blue curve represents a decision tree, we can see the performance of them side-by-side.</a:t>
            </a:r>
          </a:p>
          <a:p>
            <a:r>
              <a:rPr lang="en-US" dirty="0"/>
              <a:t>The </a:t>
            </a:r>
            <a:r>
              <a:rPr lang="en-US" b="1" dirty="0">
                <a:solidFill>
                  <a:srgbClr val="FF0000"/>
                </a:solidFill>
              </a:rPr>
              <a:t>area under the curve (AUC) </a:t>
            </a:r>
            <a:r>
              <a:rPr lang="en-US" dirty="0"/>
              <a:t>is a good metric for choosing which model to use. Since the red curve (logistic regression) has a greater area, this suggests it is a superior model.</a:t>
            </a:r>
          </a:p>
          <a:p>
            <a:endParaRPr lang="en-US" dirty="0"/>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0281E63-8AA2-4F11-A2FA-9C525ED92A1D}"/>
              </a:ext>
            </a:extLst>
          </p:cNvPr>
          <p:cNvSpPr/>
          <p:nvPr/>
        </p:nvSpPr>
        <p:spPr>
          <a:xfrm>
            <a:off x="7724502" y="2638699"/>
            <a:ext cx="3823063" cy="2873828"/>
          </a:xfrm>
          <a:custGeom>
            <a:avLst/>
            <a:gdLst>
              <a:gd name="connsiteX0" fmla="*/ 0 w 3823063"/>
              <a:gd name="connsiteY0" fmla="*/ 2838993 h 2873828"/>
              <a:gd name="connsiteX1" fmla="*/ 0 w 3823063"/>
              <a:gd name="connsiteY1" fmla="*/ 1297576 h 2873828"/>
              <a:gd name="connsiteX2" fmla="*/ 1358538 w 3823063"/>
              <a:gd name="connsiteY2" fmla="*/ 1297576 h 2873828"/>
              <a:gd name="connsiteX3" fmla="*/ 2020389 w 3823063"/>
              <a:gd name="connsiteY3" fmla="*/ 635725 h 2873828"/>
              <a:gd name="connsiteX4" fmla="*/ 2717075 w 3823063"/>
              <a:gd name="connsiteY4" fmla="*/ 635725 h 2873828"/>
              <a:gd name="connsiteX5" fmla="*/ 3352800 w 3823063"/>
              <a:gd name="connsiteY5" fmla="*/ 0 h 2873828"/>
              <a:gd name="connsiteX6" fmla="*/ 3823063 w 3823063"/>
              <a:gd name="connsiteY6" fmla="*/ 0 h 2873828"/>
              <a:gd name="connsiteX7" fmla="*/ 3823063 w 3823063"/>
              <a:gd name="connsiteY7" fmla="*/ 2873828 h 2873828"/>
              <a:gd name="connsiteX8" fmla="*/ 0 w 3823063"/>
              <a:gd name="connsiteY8" fmla="*/ 2838993 h 287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063" h="2873828">
                <a:moveTo>
                  <a:pt x="0" y="2838993"/>
                </a:moveTo>
                <a:lnTo>
                  <a:pt x="0" y="1297576"/>
                </a:lnTo>
                <a:lnTo>
                  <a:pt x="1358538" y="1297576"/>
                </a:lnTo>
                <a:lnTo>
                  <a:pt x="2020389" y="635725"/>
                </a:lnTo>
                <a:lnTo>
                  <a:pt x="2717075" y="635725"/>
                </a:lnTo>
                <a:lnTo>
                  <a:pt x="3352800" y="0"/>
                </a:lnTo>
                <a:lnTo>
                  <a:pt x="3823063" y="0"/>
                </a:lnTo>
                <a:lnTo>
                  <a:pt x="3823063" y="2873828"/>
                </a:lnTo>
                <a:lnTo>
                  <a:pt x="0" y="2838993"/>
                </a:lnTo>
                <a:close/>
              </a:path>
            </a:pathLst>
          </a:custGeom>
          <a:solidFill>
            <a:schemeClr val="accent1">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6F4814-9B3D-4B30-8D62-D63AB58AD2E6}"/>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F7D28EB-FFA3-496C-A832-C9251095008F}"/>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D3B7A9-363B-4DDB-919F-E9D154D00894}"/>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34BA9E-BD7F-4CCB-BD08-4119E3605DBF}"/>
              </a:ext>
            </a:extLst>
          </p:cNvPr>
          <p:cNvSpPr/>
          <p:nvPr/>
        </p:nvSpPr>
        <p:spPr>
          <a:xfrm>
            <a:off x="9037592" y="381885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790E6-3CC5-4ED8-9087-0E373A46E58D}"/>
              </a:ext>
            </a:extLst>
          </p:cNvPr>
          <p:cNvSpPr/>
          <p:nvPr/>
        </p:nvSpPr>
        <p:spPr>
          <a:xfrm>
            <a:off x="8340732" y="38236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7527EAA-DF14-4077-8E38-46F72831D1E5}"/>
              </a:ext>
            </a:extLst>
          </p:cNvPr>
          <p:cNvSpPr/>
          <p:nvPr/>
        </p:nvSpPr>
        <p:spPr>
          <a:xfrm>
            <a:off x="9672089" y="31785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9EDAD3-4FD3-4088-B49B-5D176E15D560}"/>
              </a:ext>
            </a:extLst>
          </p:cNvPr>
          <p:cNvSpPr/>
          <p:nvPr/>
        </p:nvSpPr>
        <p:spPr>
          <a:xfrm>
            <a:off x="10360537" y="316784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B314615-9028-4112-9140-365F8FB40B97}"/>
              </a:ext>
            </a:extLst>
          </p:cNvPr>
          <p:cNvSpPr/>
          <p:nvPr/>
        </p:nvSpPr>
        <p:spPr>
          <a:xfrm>
            <a:off x="10970355"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80F9A5-C769-404F-AE08-0E3609EAF7E5}"/>
              </a:ext>
            </a:extLst>
          </p:cNvPr>
          <p:cNvSpPr/>
          <p:nvPr/>
        </p:nvSpPr>
        <p:spPr>
          <a:xfrm>
            <a:off x="11463794"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Tree>
    <p:extLst>
      <p:ext uri="{BB962C8B-B14F-4D97-AF65-F5344CB8AC3E}">
        <p14:creationId xmlns:p14="http://schemas.microsoft.com/office/powerpoint/2010/main" val="20207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F390-4A0A-7467-6871-79DA6FFC3E48}"/>
              </a:ext>
            </a:extLst>
          </p:cNvPr>
          <p:cNvSpPr>
            <a:spLocks noGrp="1"/>
          </p:cNvSpPr>
          <p:nvPr>
            <p:ph type="title"/>
          </p:nvPr>
        </p:nvSpPr>
        <p:spPr/>
        <p:txBody>
          <a:bodyPr/>
          <a:lstStyle/>
          <a:p>
            <a:r>
              <a:rPr lang="en-US" dirty="0"/>
              <a:t>Scenario: Validating a Model </a:t>
            </a:r>
          </a:p>
        </p:txBody>
      </p:sp>
      <p:sp>
        <p:nvSpPr>
          <p:cNvPr id="5" name="TextBox 4">
            <a:extLst>
              <a:ext uri="{FF2B5EF4-FFF2-40B4-BE49-F238E27FC236}">
                <a16:creationId xmlns:a16="http://schemas.microsoft.com/office/drawing/2014/main" id="{B85587DF-8851-8582-498A-EC212EC2134F}"/>
              </a:ext>
            </a:extLst>
          </p:cNvPr>
          <p:cNvSpPr txBox="1"/>
          <p:nvPr/>
        </p:nvSpPr>
        <p:spPr>
          <a:xfrm>
            <a:off x="155448" y="6596390"/>
            <a:ext cx="9601200" cy="523220"/>
          </a:xfrm>
          <a:prstGeom prst="rect">
            <a:avLst/>
          </a:prstGeom>
          <a:noFill/>
        </p:spPr>
        <p:txBody>
          <a:bodyPr wrap="square">
            <a:spAutoFit/>
          </a:bodyPr>
          <a:lstStyle/>
          <a:p>
            <a:r>
              <a:rPr lang="en-US" sz="1400" dirty="0">
                <a:hlinkClick r:id="rId2"/>
              </a:rPr>
              <a:t>https://katacoda.com/orm-thomas-nield/courses/oreilly-deep-learning-beginners/02-train-test-splits</a:t>
            </a:r>
            <a:endParaRPr lang="en-US" sz="1400" dirty="0"/>
          </a:p>
          <a:p>
            <a:endParaRPr lang="en-US" sz="1400" dirty="0"/>
          </a:p>
        </p:txBody>
      </p:sp>
      <p:sp>
        <p:nvSpPr>
          <p:cNvPr id="9" name="TextBox 8">
            <a:extLst>
              <a:ext uri="{FF2B5EF4-FFF2-40B4-BE49-F238E27FC236}">
                <a16:creationId xmlns:a16="http://schemas.microsoft.com/office/drawing/2014/main" id="{22588F9E-3551-86BA-AE31-FFB31CDE1F49}"/>
              </a:ext>
            </a:extLst>
          </p:cNvPr>
          <p:cNvSpPr txBox="1"/>
          <p:nvPr/>
        </p:nvSpPr>
        <p:spPr>
          <a:xfrm>
            <a:off x="521207" y="1439515"/>
            <a:ext cx="6096000" cy="5262979"/>
          </a:xfrm>
          <a:prstGeom prst="rect">
            <a:avLst/>
          </a:prstGeom>
          <a:noFill/>
        </p:spPr>
        <p:txBody>
          <a:bodyPr wrap="square">
            <a:spAutoFit/>
          </a:bodyPr>
          <a:lstStyle/>
          <a:p>
            <a:pPr algn="l"/>
            <a:r>
              <a:rPr lang="en-US" sz="1200" b="0" i="0" u="none" strike="noStrike" dirty="0">
                <a:solidFill>
                  <a:srgbClr val="AF00DB"/>
                </a:solidFill>
                <a:effectLst/>
                <a:latin typeface="Consolas" panose="020B0609020204030204" pitchFamily="49" charset="0"/>
                <a:cs typeface="Consolas" panose="020B0609020204030204" pitchFamily="49" charset="0"/>
              </a:rPr>
              <a:t>import</a:t>
            </a:r>
            <a:r>
              <a:rPr lang="en-US" sz="1200" b="0" i="0" u="none" strike="noStrike" dirty="0">
                <a:solidFill>
                  <a:srgbClr val="000000"/>
                </a:solidFill>
                <a:effectLst/>
                <a:latin typeface="Consolas" panose="020B0609020204030204" pitchFamily="49" charset="0"/>
                <a:cs typeface="Consolas" panose="020B0609020204030204" pitchFamily="49" charset="0"/>
              </a:rPr>
              <a:t> pandas </a:t>
            </a:r>
            <a:r>
              <a:rPr lang="en-US" sz="1200" b="0" i="0" u="none" strike="noStrike" dirty="0">
                <a:solidFill>
                  <a:srgbClr val="AF00DB"/>
                </a:solidFill>
                <a:effectLst/>
                <a:latin typeface="Consolas" panose="020B0609020204030204" pitchFamily="49" charset="0"/>
                <a:cs typeface="Consolas" panose="020B0609020204030204" pitchFamily="49" charset="0"/>
              </a:rPr>
              <a:t>as</a:t>
            </a:r>
            <a:r>
              <a:rPr lang="en-US" sz="1200" b="0" i="0" u="none" strike="noStrike" dirty="0">
                <a:solidFill>
                  <a:srgbClr val="000000"/>
                </a:solidFill>
                <a:effectLst/>
                <a:latin typeface="Consolas" panose="020B0609020204030204" pitchFamily="49" charset="0"/>
                <a:cs typeface="Consolas" panose="020B0609020204030204" pitchFamily="49" charset="0"/>
              </a:rPr>
              <a:t> pd </a:t>
            </a:r>
          </a:p>
          <a:p>
            <a:pPr algn="l"/>
            <a:r>
              <a:rPr lang="en-US" sz="1200" b="0" i="0" u="none" strike="noStrike" dirty="0">
                <a:solidFill>
                  <a:srgbClr val="AF00DB"/>
                </a:solidFill>
                <a:effectLst/>
                <a:latin typeface="Consolas" panose="020B0609020204030204" pitchFamily="49" charset="0"/>
                <a:cs typeface="Consolas" panose="020B0609020204030204" pitchFamily="49" charset="0"/>
              </a:rPr>
              <a:t>import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tensorflow</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AF00DB"/>
                </a:solidFill>
                <a:effectLst/>
                <a:latin typeface="Consolas" panose="020B0609020204030204" pitchFamily="49" charset="0"/>
                <a:cs typeface="Consolas" panose="020B0609020204030204" pitchFamily="49" charset="0"/>
              </a:rPr>
              <a:t>as</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tf</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AF00DB"/>
                </a:solidFill>
                <a:effectLst/>
                <a:latin typeface="Consolas" panose="020B0609020204030204" pitchFamily="49" charset="0"/>
                <a:cs typeface="Consolas" panose="020B0609020204030204" pitchFamily="49" charset="0"/>
              </a:rPr>
              <a:t>from</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sklearn.model_selection</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AF00DB"/>
                </a:solidFill>
                <a:effectLst/>
                <a:latin typeface="Consolas" panose="020B0609020204030204" pitchFamily="49" charset="0"/>
                <a:cs typeface="Consolas" panose="020B0609020204030204" pitchFamily="49" charset="0"/>
              </a:rPr>
              <a:t>import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train_test_split</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AF00DB"/>
                </a:solidFill>
                <a:effectLst/>
                <a:latin typeface="Consolas" panose="020B0609020204030204" pitchFamily="49" charset="0"/>
                <a:cs typeface="Consolas" panose="020B0609020204030204" pitchFamily="49" charset="0"/>
              </a:rPr>
              <a:t>from</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sklearn.metrics</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AF00DB"/>
                </a:solidFill>
                <a:effectLst/>
                <a:latin typeface="Consolas" panose="020B0609020204030204" pitchFamily="49" charset="0"/>
                <a:cs typeface="Consolas" panose="020B0609020204030204" pitchFamily="49" charset="0"/>
              </a:rPr>
              <a:t>import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confusion_matrix</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0000"/>
                </a:solidFill>
                <a:effectLst/>
                <a:latin typeface="Consolas" panose="020B0609020204030204" pitchFamily="49" charset="0"/>
                <a:cs typeface="Consolas" panose="020B0609020204030204" pitchFamily="49" charset="0"/>
              </a:rPr>
              <a:t>data = </a:t>
            </a:r>
            <a:r>
              <a:rPr lang="en-US" sz="1200" b="0" i="0" u="none" strike="noStrike" dirty="0" err="1">
                <a:solidFill>
                  <a:srgbClr val="000000"/>
                </a:solidFill>
                <a:effectLst/>
                <a:latin typeface="Consolas" panose="020B0609020204030204" pitchFamily="49" charset="0"/>
                <a:cs typeface="Consolas" panose="020B0609020204030204" pitchFamily="49" charset="0"/>
              </a:rPr>
              <a:t>pd.read_csv</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A31515"/>
                </a:solidFill>
                <a:effectLst/>
                <a:latin typeface="Consolas" panose="020B0609020204030204" pitchFamily="49" charset="0"/>
                <a:cs typeface="Consolas" panose="020B0609020204030204" pitchFamily="49" charset="0"/>
              </a:rPr>
              <a:t>"https://</a:t>
            </a:r>
            <a:r>
              <a:rPr lang="en-US" sz="1200" b="0" i="0" u="none" strike="noStrike" dirty="0" err="1">
                <a:solidFill>
                  <a:srgbClr val="A31515"/>
                </a:solidFill>
                <a:effectLst/>
                <a:latin typeface="Consolas" panose="020B0609020204030204" pitchFamily="49" charset="0"/>
                <a:cs typeface="Consolas" panose="020B0609020204030204" pitchFamily="49" charset="0"/>
              </a:rPr>
              <a:t>tinyurl.com</a:t>
            </a:r>
            <a:r>
              <a:rPr lang="en-US" sz="1200" b="0" i="0" u="none" strike="noStrike" dirty="0">
                <a:solidFill>
                  <a:srgbClr val="A31515"/>
                </a:solidFill>
                <a:effectLst/>
                <a:latin typeface="Consolas" panose="020B0609020204030204" pitchFamily="49" charset="0"/>
                <a:cs typeface="Consolas" panose="020B0609020204030204" pitchFamily="49" charset="0"/>
              </a:rPr>
              <a:t>/y2qmhfsr"</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Extract the input columns, scale down by 255</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X = (</a:t>
            </a:r>
            <a:r>
              <a:rPr lang="en-US" sz="1200" b="0" i="0" u="none" strike="noStrike" dirty="0" err="1">
                <a:solidFill>
                  <a:srgbClr val="000000"/>
                </a:solidFill>
                <a:effectLst/>
                <a:latin typeface="Consolas" panose="020B0609020204030204" pitchFamily="49" charset="0"/>
                <a:cs typeface="Consolas" panose="020B0609020204030204" pitchFamily="49" charset="0"/>
              </a:rPr>
              <a:t>data.iloc</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09885A"/>
                </a:solidFill>
                <a:effectLst/>
                <a:latin typeface="Consolas" panose="020B0609020204030204" pitchFamily="49" charset="0"/>
                <a:cs typeface="Consolas" panose="020B0609020204030204" pitchFamily="49" charset="0"/>
              </a:rPr>
              <a:t>0</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3</a:t>
            </a:r>
            <a:r>
              <a:rPr lang="en-US" sz="1200" b="0" i="0" u="none" strike="noStrike" dirty="0">
                <a:solidFill>
                  <a:srgbClr val="000000"/>
                </a:solidFill>
                <a:effectLst/>
                <a:latin typeface="Consolas" panose="020B0609020204030204" pitchFamily="49" charset="0"/>
                <a:cs typeface="Consolas" panose="020B0609020204030204" pitchFamily="49" charset="0"/>
              </a:rPr>
              <a:t>].values / </a:t>
            </a:r>
            <a:r>
              <a:rPr lang="en-US" sz="1200" b="0" i="0" u="none" strike="noStrike" dirty="0">
                <a:solidFill>
                  <a:srgbClr val="09885A"/>
                </a:solidFill>
                <a:effectLst/>
                <a:latin typeface="Consolas" panose="020B0609020204030204" pitchFamily="49" charset="0"/>
                <a:cs typeface="Consolas" panose="020B0609020204030204" pitchFamily="49" charset="0"/>
              </a:rPr>
              <a:t>255.0</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Y = </a:t>
            </a:r>
            <a:r>
              <a:rPr lang="en-US" sz="1200" b="0" i="0" u="none" strike="noStrike" dirty="0" err="1">
                <a:solidFill>
                  <a:srgbClr val="000000"/>
                </a:solidFill>
                <a:effectLst/>
                <a:latin typeface="Consolas" panose="020B0609020204030204" pitchFamily="49" charset="0"/>
                <a:cs typeface="Consolas" panose="020B0609020204030204" pitchFamily="49" charset="0"/>
              </a:rPr>
              <a:t>data.iloc</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09885A"/>
                </a:solidFill>
                <a:effectLst/>
                <a:latin typeface="Consolas" panose="020B0609020204030204" pitchFamily="49" charset="0"/>
                <a:cs typeface="Consolas" panose="020B0609020204030204" pitchFamily="49" charset="0"/>
              </a:rPr>
              <a:t>-1</a:t>
            </a:r>
            <a:r>
              <a:rPr lang="en-US" sz="1200" b="0" i="0" u="none" strike="noStrike" dirty="0">
                <a:solidFill>
                  <a:srgbClr val="000000"/>
                </a:solidFill>
                <a:effectLst/>
                <a:latin typeface="Consolas" panose="020B0609020204030204" pitchFamily="49" charset="0"/>
                <a:cs typeface="Consolas" panose="020B0609020204030204" pitchFamily="49" charset="0"/>
              </a:rPr>
              <a:t>].values</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Split train and test data sets</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X_train</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X_test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Y_train</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Y_test</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train_test_split</a:t>
            </a:r>
            <a:r>
              <a:rPr lang="en-US" sz="1200" b="0" i="0" u="none" strike="noStrike" dirty="0">
                <a:solidFill>
                  <a:srgbClr val="000000"/>
                </a:solidFill>
                <a:effectLst/>
                <a:latin typeface="Consolas" panose="020B0609020204030204" pitchFamily="49" charset="0"/>
                <a:cs typeface="Consolas" panose="020B0609020204030204" pitchFamily="49" charset="0"/>
              </a:rPr>
              <a:t>(X, Y, </a:t>
            </a:r>
            <a:r>
              <a:rPr lang="en-US" sz="1200" b="0" i="0" u="none" strike="noStrike" dirty="0" err="1">
                <a:solidFill>
                  <a:srgbClr val="000000"/>
                </a:solidFill>
                <a:effectLst/>
                <a:latin typeface="Consolas" panose="020B0609020204030204" pitchFamily="49" charset="0"/>
                <a:cs typeface="Consolas" panose="020B0609020204030204" pitchFamily="49" charset="0"/>
              </a:rPr>
              <a:t>test_size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1</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3</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declare the model </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model = </a:t>
            </a:r>
            <a:r>
              <a:rPr lang="en-US" sz="1200" b="0" i="0" u="none" strike="noStrike" dirty="0" err="1">
                <a:solidFill>
                  <a:srgbClr val="000000"/>
                </a:solidFill>
                <a:effectLst/>
                <a:latin typeface="Consolas" panose="020B0609020204030204" pitchFamily="49" charset="0"/>
                <a:cs typeface="Consolas" panose="020B0609020204030204" pitchFamily="49" charset="0"/>
              </a:rPr>
              <a:t>tf.keras.models.Sequential</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tf.keras.layers.Dense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3</a:t>
            </a:r>
            <a:r>
              <a:rPr lang="en-US" sz="1200" b="0" i="0" u="none" strike="noStrike" dirty="0">
                <a:solidFill>
                  <a:srgbClr val="000000"/>
                </a:solidFill>
                <a:effectLst/>
                <a:latin typeface="Consolas" panose="020B0609020204030204" pitchFamily="49" charset="0"/>
                <a:cs typeface="Consolas" panose="020B0609020204030204" pitchFamily="49" charset="0"/>
              </a:rPr>
              <a:t>, activation=</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err="1">
                <a:solidFill>
                  <a:srgbClr val="A31515"/>
                </a:solidFill>
                <a:effectLst/>
                <a:latin typeface="Consolas" panose="020B0609020204030204" pitchFamily="49" charset="0"/>
                <a:cs typeface="Consolas" panose="020B0609020204030204" pitchFamily="49" charset="0"/>
              </a:rPr>
              <a:t>relu</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tf.keras.layers.Dense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1</a:t>
            </a:r>
            <a:r>
              <a:rPr lang="en-US" sz="1200" b="0" i="0" u="none" strike="noStrike" dirty="0">
                <a:solidFill>
                  <a:srgbClr val="000000"/>
                </a:solidFill>
                <a:effectLst/>
                <a:latin typeface="Consolas" panose="020B0609020204030204" pitchFamily="49" charset="0"/>
                <a:cs typeface="Consolas" panose="020B0609020204030204" pitchFamily="49" charset="0"/>
              </a:rPr>
              <a:t>, activation=</a:t>
            </a:r>
            <a:r>
              <a:rPr lang="en-US" sz="1200" b="0" i="0" u="none" strike="noStrike" dirty="0">
                <a:solidFill>
                  <a:srgbClr val="A31515"/>
                </a:solidFill>
                <a:effectLst/>
                <a:latin typeface="Consolas" panose="020B0609020204030204" pitchFamily="49" charset="0"/>
                <a:cs typeface="Consolas" panose="020B0609020204030204" pitchFamily="49" charset="0"/>
              </a:rPr>
              <a:t>'sigmoid'</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err="1">
                <a:solidFill>
                  <a:srgbClr val="000000"/>
                </a:solidFill>
                <a:effectLst/>
                <a:latin typeface="Consolas" panose="020B0609020204030204" pitchFamily="49" charset="0"/>
                <a:cs typeface="Consolas" panose="020B0609020204030204" pitchFamily="49" charset="0"/>
              </a:rPr>
              <a:t>loss_fn</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tf.keras.losses.MeanSquaredError</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compile the model </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model.</a:t>
            </a:r>
            <a:r>
              <a:rPr lang="en-US" sz="1200" b="0" i="0" u="none" strike="noStrike" dirty="0" err="1">
                <a:solidFill>
                  <a:srgbClr val="795E26"/>
                </a:solidFill>
                <a:effectLst/>
                <a:latin typeface="Consolas" panose="020B0609020204030204" pitchFamily="49" charset="0"/>
                <a:cs typeface="Consolas" panose="020B0609020204030204" pitchFamily="49" charset="0"/>
              </a:rPr>
              <a:t>compile</a:t>
            </a:r>
            <a:r>
              <a:rPr lang="en-US" sz="1200" b="0" i="0" u="none" strike="noStrike" dirty="0">
                <a:solidFill>
                  <a:srgbClr val="000000"/>
                </a:solidFill>
                <a:effectLst/>
                <a:latin typeface="Consolas" panose="020B0609020204030204" pitchFamily="49" charset="0"/>
                <a:cs typeface="Consolas" panose="020B0609020204030204" pitchFamily="49" charset="0"/>
              </a:rPr>
              <a:t>(optimizer=</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err="1">
                <a:solidFill>
                  <a:srgbClr val="A31515"/>
                </a:solidFill>
                <a:effectLst/>
                <a:latin typeface="Consolas" panose="020B0609020204030204" pitchFamily="49" charset="0"/>
                <a:cs typeface="Consolas" panose="020B0609020204030204" pitchFamily="49" charset="0"/>
              </a:rPr>
              <a:t>adam</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loss=</a:t>
            </a:r>
            <a:r>
              <a:rPr lang="en-US" sz="1200" b="0" i="0" u="none" strike="noStrike" dirty="0" err="1">
                <a:solidFill>
                  <a:srgbClr val="000000"/>
                </a:solidFill>
                <a:effectLst/>
                <a:latin typeface="Consolas" panose="020B0609020204030204" pitchFamily="49" charset="0"/>
                <a:cs typeface="Consolas" panose="020B0609020204030204" pitchFamily="49" charset="0"/>
              </a:rPr>
              <a:t>loss_fn</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metrics=[</a:t>
            </a:r>
            <a:r>
              <a:rPr lang="en-US" sz="1200" b="0" i="0" u="none" strike="noStrike" dirty="0">
                <a:solidFill>
                  <a:srgbClr val="A31515"/>
                </a:solidFill>
                <a:effectLst/>
                <a:latin typeface="Consolas" panose="020B0609020204030204" pitchFamily="49" charset="0"/>
                <a:cs typeface="Consolas" panose="020B0609020204030204" pitchFamily="49" charset="0"/>
              </a:rPr>
              <a:t>'accuracy'</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endParaRPr lang="en-US" sz="1200" b="0" i="0" u="none" strike="noStrike" dirty="0">
              <a:solidFill>
                <a:srgbClr val="000000"/>
              </a:solidFill>
              <a:effectLst/>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01D601C6-B977-6830-81F2-168CE0B4C9EC}"/>
              </a:ext>
            </a:extLst>
          </p:cNvPr>
          <p:cNvSpPr txBox="1"/>
          <p:nvPr/>
        </p:nvSpPr>
        <p:spPr>
          <a:xfrm>
            <a:off x="6311900" y="1439515"/>
            <a:ext cx="6096000" cy="3416320"/>
          </a:xfrm>
          <a:prstGeom prst="rect">
            <a:avLst/>
          </a:prstGeom>
          <a:noFill/>
        </p:spPr>
        <p:txBody>
          <a:bodyPr wrap="square">
            <a:spAutoFit/>
          </a:bodyPr>
          <a:lstStyle/>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fit the model</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model.fit</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X_train</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Y_train</a:t>
            </a:r>
            <a:r>
              <a:rPr lang="en-US" sz="1200" b="0" i="0" u="none" strike="noStrike" dirty="0">
                <a:solidFill>
                  <a:srgbClr val="000000"/>
                </a:solidFill>
                <a:effectLst/>
                <a:latin typeface="Consolas" panose="020B0609020204030204" pitchFamily="49" charset="0"/>
                <a:cs typeface="Consolas" panose="020B0609020204030204" pitchFamily="49" charset="0"/>
              </a:rPr>
              <a:t>, epochs=</a:t>
            </a:r>
            <a:r>
              <a:rPr lang="en-US" sz="1200" b="0" i="0" u="none" strike="noStrike" dirty="0">
                <a:solidFill>
                  <a:srgbClr val="09885A"/>
                </a:solidFill>
                <a:effectLst/>
                <a:latin typeface="Consolas" panose="020B0609020204030204" pitchFamily="49" charset="0"/>
                <a:cs typeface="Consolas" panose="020B0609020204030204" pitchFamily="49" charset="0"/>
              </a:rPr>
              <a:t>100</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batch_size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32</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evaluate the model</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scores = </a:t>
            </a:r>
            <a:r>
              <a:rPr lang="en-US" sz="1200" b="0" i="0" u="none" strike="noStrike" dirty="0" err="1">
                <a:solidFill>
                  <a:srgbClr val="000000"/>
                </a:solidFill>
                <a:effectLst/>
                <a:latin typeface="Consolas" panose="020B0609020204030204" pitchFamily="49" charset="0"/>
                <a:cs typeface="Consolas" panose="020B0609020204030204" pitchFamily="49" charset="0"/>
              </a:rPr>
              <a:t>model.evaluate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X_test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Y_test</a:t>
            </a:r>
            <a:r>
              <a:rPr lang="en-US" sz="1200" b="0" i="0" u="none" strike="noStrike" dirty="0">
                <a:solidFill>
                  <a:srgbClr val="000000"/>
                </a:solidFill>
                <a:effectLst/>
                <a:latin typeface="Consolas" panose="020B0609020204030204" pitchFamily="49" charset="0"/>
                <a:cs typeface="Consolas" panose="020B0609020204030204" pitchFamily="49" charset="0"/>
              </a:rPr>
              <a:t>, verbose=</a:t>
            </a:r>
            <a:r>
              <a:rPr lang="en-US" sz="1200" b="0" i="0" u="none" strike="noStrike" dirty="0">
                <a:solidFill>
                  <a:srgbClr val="09885A"/>
                </a:solidFill>
                <a:effectLst/>
                <a:latin typeface="Consolas" panose="020B0609020204030204" pitchFamily="49" charset="0"/>
                <a:cs typeface="Consolas" panose="020B0609020204030204" pitchFamily="49" charset="0"/>
              </a:rPr>
              <a:t>0</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a:solidFill>
                  <a:srgbClr val="795E26"/>
                </a:solidFill>
                <a:effectLst/>
                <a:latin typeface="Consolas" panose="020B0609020204030204" pitchFamily="49" charset="0"/>
                <a:cs typeface="Consolas" panose="020B0609020204030204" pitchFamily="49" charset="0"/>
              </a:rPr>
              <a:t>print</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FF"/>
                </a:solidFill>
                <a:effectLst/>
                <a:latin typeface="Consolas" panose="020B0609020204030204" pitchFamily="49" charset="0"/>
                <a:cs typeface="Consolas" panose="020B0609020204030204" pitchFamily="49" charset="0"/>
              </a:rPr>
              <a:t>f</a:t>
            </a:r>
            <a:r>
              <a:rPr lang="en-US" sz="1200" b="0" i="0" u="none" strike="noStrike" dirty="0" err="1">
                <a:solidFill>
                  <a:srgbClr val="A31515"/>
                </a:solidFill>
                <a:effectLst/>
                <a:latin typeface="Consolas" panose="020B0609020204030204" pitchFamily="49" charset="0"/>
                <a:cs typeface="Consolas" panose="020B0609020204030204" pitchFamily="49" charset="0"/>
              </a:rPr>
              <a:t>"Test</a:t>
            </a:r>
            <a:r>
              <a:rPr lang="en-US" sz="1200" b="0" i="0" u="none" strike="noStrike" dirty="0">
                <a:solidFill>
                  <a:srgbClr val="A31515"/>
                </a:solidFill>
                <a:effectLst/>
                <a:latin typeface="Consolas" panose="020B0609020204030204" pitchFamily="49" charset="0"/>
                <a:cs typeface="Consolas" panose="020B0609020204030204" pitchFamily="49" charset="0"/>
              </a:rPr>
              <a:t> Dataset Score: </a:t>
            </a:r>
            <a:r>
              <a:rPr lang="en-US" sz="1200" b="0" i="0" u="none" strike="noStrike" dirty="0">
                <a:solidFill>
                  <a:srgbClr val="000000"/>
                </a:solidFill>
                <a:effectLst/>
                <a:latin typeface="Consolas" panose="020B0609020204030204" pitchFamily="49" charset="0"/>
                <a:cs typeface="Consolas" panose="020B0609020204030204" pitchFamily="49" charset="0"/>
              </a:rPr>
              <a:t>{scores[</a:t>
            </a:r>
            <a:r>
              <a:rPr lang="en-US" sz="1200" b="0" i="0" u="none" strike="noStrike" dirty="0">
                <a:solidFill>
                  <a:srgbClr val="09885A"/>
                </a:solidFill>
                <a:effectLst/>
                <a:latin typeface="Consolas" panose="020B0609020204030204" pitchFamily="49" charset="0"/>
                <a:cs typeface="Consolas" panose="020B0609020204030204" pitchFamily="49" charset="0"/>
              </a:rPr>
              <a:t>1</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a:solidFill>
                  <a:srgbClr val="008000"/>
                </a:solidFill>
                <a:effectLst/>
                <a:latin typeface="Consolas" panose="020B0609020204030204" pitchFamily="49" charset="0"/>
                <a:cs typeface="Consolas" panose="020B0609020204030204" pitchFamily="49" charset="0"/>
              </a:rPr>
              <a:t># Predict on test dataset</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predictions = </a:t>
            </a:r>
            <a:r>
              <a:rPr lang="en-US" sz="1200" b="0" i="0" u="none" strike="noStrike" dirty="0" err="1">
                <a:solidFill>
                  <a:srgbClr val="000000"/>
                </a:solidFill>
                <a:effectLst/>
                <a:latin typeface="Consolas" panose="020B0609020204030204" pitchFamily="49" charset="0"/>
                <a:cs typeface="Consolas" panose="020B0609020204030204" pitchFamily="49" charset="0"/>
              </a:rPr>
              <a:t>model.predict</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X_test</a:t>
            </a:r>
            <a:r>
              <a:rPr lang="en-US" sz="1200" b="0" i="0" u="none" strike="noStrike" dirty="0">
                <a:solidFill>
                  <a:srgbClr val="000000"/>
                </a:solidFill>
                <a:effectLst/>
                <a:latin typeface="Consolas" panose="020B0609020204030204" pitchFamily="49" charset="0"/>
                <a:cs typeface="Consolas" panose="020B0609020204030204" pitchFamily="49" charset="0"/>
              </a:rPr>
              <a:t>) &gt;= </a:t>
            </a:r>
            <a:r>
              <a:rPr lang="en-US" sz="1200" b="0" i="0" u="none" strike="noStrike" dirty="0">
                <a:solidFill>
                  <a:srgbClr val="09885A"/>
                </a:solidFill>
                <a:effectLst/>
                <a:latin typeface="Consolas" panose="020B0609020204030204" pitchFamily="49" charset="0"/>
                <a:cs typeface="Consolas" panose="020B0609020204030204" pitchFamily="49" charset="0"/>
              </a:rPr>
              <a:t>.5</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Build confusion matrix </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matrix = </a:t>
            </a:r>
            <a:r>
              <a:rPr lang="en-US" sz="1200" b="0" i="0" u="none" strike="noStrike" dirty="0" err="1">
                <a:solidFill>
                  <a:srgbClr val="000000"/>
                </a:solidFill>
                <a:effectLst/>
                <a:latin typeface="Consolas" panose="020B0609020204030204" pitchFamily="49" charset="0"/>
                <a:cs typeface="Consolas" panose="020B0609020204030204" pitchFamily="49" charset="0"/>
              </a:rPr>
              <a:t>confusion_matrix</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y_true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Y_test</a:t>
            </a:r>
            <a:r>
              <a:rPr lang="en-US" sz="1200" b="0" i="0" u="none" strike="noStrike" dirty="0">
                <a:solidFill>
                  <a:srgbClr val="000000"/>
                </a:solidFill>
                <a:effectLst/>
                <a:latin typeface="Consolas" panose="020B0609020204030204" pitchFamily="49" charset="0"/>
                <a:cs typeface="Consolas" panose="020B0609020204030204" pitchFamily="49" charset="0"/>
              </a:rPr>
              <a:t>, </a:t>
            </a: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y_pred</a:t>
            </a:r>
            <a:r>
              <a:rPr lang="en-US" sz="1200" b="0" i="0" u="none" strike="noStrike" dirty="0">
                <a:solidFill>
                  <a:srgbClr val="000000"/>
                </a:solidFill>
                <a:effectLst/>
                <a:latin typeface="Consolas" panose="020B0609020204030204" pitchFamily="49" charset="0"/>
                <a:cs typeface="Consolas" panose="020B0609020204030204" pitchFamily="49" charset="0"/>
              </a:rPr>
              <a:t>=predictions, </a:t>
            </a: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normalize=</a:t>
            </a:r>
            <a:r>
              <a:rPr lang="en-US" sz="1200" b="0" i="0" u="none" strike="noStrike" dirty="0">
                <a:solidFill>
                  <a:srgbClr val="0000FF"/>
                </a:solidFill>
                <a:effectLst/>
                <a:latin typeface="Consolas" panose="020B0609020204030204" pitchFamily="49" charset="0"/>
                <a:cs typeface="Consolas" panose="020B0609020204030204" pitchFamily="49" charset="0"/>
              </a:rPr>
              <a:t>None</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795E26"/>
                </a:solidFill>
                <a:effectLst/>
                <a:latin typeface="Consolas" panose="020B0609020204030204" pitchFamily="49" charset="0"/>
                <a:cs typeface="Consolas" panose="020B0609020204030204" pitchFamily="49" charset="0"/>
              </a:rPr>
              <a:t>print</a:t>
            </a:r>
            <a:r>
              <a:rPr lang="en-US" sz="1200" b="0" i="0" u="none" strike="noStrike" dirty="0">
                <a:solidFill>
                  <a:srgbClr val="000000"/>
                </a:solidFill>
                <a:effectLst/>
                <a:latin typeface="Consolas" panose="020B0609020204030204" pitchFamily="49" charset="0"/>
                <a:cs typeface="Consolas" panose="020B0609020204030204" pitchFamily="49" charset="0"/>
              </a:rPr>
              <a:t>(matrix)</a:t>
            </a:r>
          </a:p>
        </p:txBody>
      </p:sp>
    </p:spTree>
    <p:extLst>
      <p:ext uri="{BB962C8B-B14F-4D97-AF65-F5344CB8AC3E}">
        <p14:creationId xmlns:p14="http://schemas.microsoft.com/office/powerpoint/2010/main" val="832270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Exercise 5</a:t>
            </a:r>
          </a:p>
        </p:txBody>
      </p:sp>
    </p:spTree>
    <p:extLst>
      <p:ext uri="{BB962C8B-B14F-4D97-AF65-F5344CB8AC3E}">
        <p14:creationId xmlns:p14="http://schemas.microsoft.com/office/powerpoint/2010/main" val="4136048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Validation Pitfalls</a:t>
            </a:r>
          </a:p>
        </p:txBody>
      </p:sp>
    </p:spTree>
    <p:extLst>
      <p:ext uri="{BB962C8B-B14F-4D97-AF65-F5344CB8AC3E}">
        <p14:creationId xmlns:p14="http://schemas.microsoft.com/office/powerpoint/2010/main" val="780613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110666"/>
              </a:xfrm>
            </p:spPr>
            <p:txBody>
              <a:bodyPr>
                <a:normAutofit fontScale="85000" lnSpcReduction="20000"/>
              </a:bodyPr>
              <a:lstStyle/>
              <a:p>
                <a:pPr marL="0" indent="0">
                  <a:buNone/>
                </a:pPr>
                <a:r>
                  <a:rPr lang="en-US" b="1" dirty="0"/>
                  <a:t>Let’s say a study has been released that claims 85% of homicidal criminals in the United States have played violent video games.</a:t>
                </a:r>
              </a:p>
              <a:p>
                <a:pPr marL="0" indent="0">
                  <a:buNone/>
                </a:pPr>
                <a:r>
                  <a:rPr lang="en-US" dirty="0"/>
                  <a:t>What does this mean? Should we be alarmed and blame the video game industry? </a:t>
                </a:r>
              </a:p>
              <a:p>
                <a:pPr marL="0" indent="0">
                  <a:buNone/>
                </a:pPr>
                <a:r>
                  <a:rPr lang="en-US" b="1" dirty="0"/>
                  <a:t>Keep in mind that a conditional probability </a:t>
                </a:r>
                <a14:m>
                  <m:oMath xmlns:m="http://schemas.openxmlformats.org/officeDocument/2006/math">
                    <m:r>
                      <a:rPr lang="en-US" b="1" i="1">
                        <a:latin typeface="Cambria Math" panose="02040503050406030204" pitchFamily="18" charset="0"/>
                      </a:rPr>
                      <m:t>𝑷</m:t>
                    </m:r>
                    <m:d>
                      <m:dPr>
                        <m:ctrlPr>
                          <a:rPr lang="en-US" b="1" i="1">
                            <a:latin typeface="Cambria Math" panose="02040503050406030204" pitchFamily="18" charset="0"/>
                          </a:rPr>
                        </m:ctrlPr>
                      </m:dPr>
                      <m:e>
                        <m:d>
                          <m:dPr>
                            <m:begChr m:val=""/>
                            <m:endChr m:val="|"/>
                            <m:ctrlPr>
                              <a:rPr lang="en-US" b="1" i="1">
                                <a:latin typeface="Cambria Math" panose="02040503050406030204" pitchFamily="18" charset="0"/>
                              </a:rPr>
                            </m:ctrlPr>
                          </m:dPr>
                          <m:e>
                            <m:r>
                              <a:rPr lang="en-US" b="1" i="1">
                                <a:latin typeface="Cambria Math" panose="02040503050406030204" pitchFamily="18" charset="0"/>
                              </a:rPr>
                              <m:t>𝑨</m:t>
                            </m:r>
                          </m:e>
                        </m:d>
                        <m:r>
                          <a:rPr lang="en-US" b="1" i="1">
                            <a:latin typeface="Cambria Math" panose="02040503050406030204" pitchFamily="18" charset="0"/>
                          </a:rPr>
                          <m:t>𝑩</m:t>
                        </m:r>
                      </m:e>
                    </m:d>
                  </m:oMath>
                </a14:m>
                <a:r>
                  <a:rPr lang="en-US" b="1" dirty="0"/>
                  <a:t> is not the same as its reverse conditional probability </a:t>
                </a:r>
                <a14:m>
                  <m:oMath xmlns:m="http://schemas.openxmlformats.org/officeDocument/2006/math">
                    <m:r>
                      <a:rPr lang="en-US" b="1" i="1">
                        <a:latin typeface="Cambria Math" panose="02040503050406030204" pitchFamily="18" charset="0"/>
                      </a:rPr>
                      <m:t>𝑷</m:t>
                    </m:r>
                    <m:d>
                      <m:dPr>
                        <m:ctrlPr>
                          <a:rPr lang="en-US" b="1" i="1">
                            <a:latin typeface="Cambria Math" panose="02040503050406030204" pitchFamily="18" charset="0"/>
                          </a:rPr>
                        </m:ctrlPr>
                      </m:dPr>
                      <m:e>
                        <m:d>
                          <m:dPr>
                            <m:begChr m:val=""/>
                            <m:endChr m:val="|"/>
                            <m:ctrlPr>
                              <a:rPr lang="en-US" b="1" i="1">
                                <a:latin typeface="Cambria Math" panose="02040503050406030204" pitchFamily="18" charset="0"/>
                              </a:rPr>
                            </m:ctrlPr>
                          </m:dPr>
                          <m:e>
                            <m:r>
                              <a:rPr lang="en-US" b="1" i="1">
                                <a:latin typeface="Cambria Math" panose="02040503050406030204" pitchFamily="18" charset="0"/>
                              </a:rPr>
                              <m:t>𝑩</m:t>
                            </m:r>
                          </m:e>
                        </m:d>
                        <m:r>
                          <a:rPr lang="en-US" b="1" i="1">
                            <a:latin typeface="Cambria Math" panose="02040503050406030204" pitchFamily="18" charset="0"/>
                          </a:rPr>
                          <m:t>𝑨</m:t>
                        </m:r>
                      </m:e>
                    </m:d>
                  </m:oMath>
                </a14:m>
                <a:r>
                  <a:rPr lang="en-US" b="1" dirty="0"/>
                  <a:t>. </a:t>
                </a:r>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a:latin typeface="Cambria Math" panose="02040503050406030204" pitchFamily="18" charset="0"/>
                      </a:rPr>
                      <m:t>=</m:t>
                    </m:r>
                    <m:r>
                      <a:rPr lang="en-US" b="0" i="0" smtClean="0">
                        <a:latin typeface="Cambria Math" panose="02040503050406030204" pitchFamily="18" charset="0"/>
                      </a:rPr>
                      <m:t> .85</m:t>
                    </m:r>
                  </m:oMath>
                </a14:m>
                <a:endParaRPr lang="en-US" b="0"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0" smtClean="0">
                        <a:latin typeface="Cambria Math" panose="02040503050406030204" pitchFamily="18" charset="0"/>
                      </a:rPr>
                      <m:t> ?</m:t>
                    </m:r>
                  </m:oMath>
                </a14:m>
                <a:endParaRPr lang="en-US" dirty="0"/>
              </a:p>
              <a:p>
                <a:pPr marL="0" indent="0">
                  <a:buNone/>
                </a:pPr>
                <a:r>
                  <a:rPr lang="en-US" b="1" dirty="0"/>
                  <a:t>Just because most homicidal people are gamers (according to this study), does that mean most gamers are homicidal? </a:t>
                </a:r>
              </a:p>
              <a:p>
                <a:pPr marL="0" indent="0">
                  <a:buNone/>
                </a:pPr>
                <a:r>
                  <a:rPr lang="en-US" dirty="0"/>
                  <a:t>The answer we will discover is “NO!”</a:t>
                </a:r>
              </a:p>
            </p:txBody>
          </p:sp>
        </mc:Choice>
        <mc:Fallback>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110666"/>
              </a:xfrm>
              <a:blipFill>
                <a:blip r:embed="rId2"/>
                <a:stretch>
                  <a:fillRect l="-370"/>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5103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b="1" dirty="0"/>
                  <a:t>We need to use Bayes Theorem to flip the condition: </a:t>
                </a:r>
              </a:p>
              <a:p>
                <a:pPr marL="0" indent="0">
                  <a:buNone/>
                </a:pPr>
                <a:endParaRPr lang="en-US" dirty="0"/>
              </a:p>
              <a:p>
                <a:pPr marL="0" indent="0">
                  <a:buNone/>
                </a:pPr>
                <a:endParaRPr lang="en-US" dirty="0"/>
              </a:p>
              <a:p>
                <a:pPr marL="0" indent="0">
                  <a:buNone/>
                </a:pPr>
                <a:endParaRPr lang="en-US" dirty="0"/>
              </a:p>
              <a:p>
                <a:pPr marL="0" indent="0">
                  <a:buNone/>
                </a:pPr>
                <a:r>
                  <a:rPr lang="en-US" dirty="0"/>
                  <a:t>But we only have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h𝑜𝑚𝑖𝑐𝑖𝑑𝑎𝑙</m:t>
                        </m:r>
                      </m:e>
                    </m:d>
                  </m:oMath>
                </a14:m>
                <a:r>
                  <a:rPr lang="en-US" dirty="0"/>
                  <a:t> which is .85.</a:t>
                </a:r>
              </a:p>
              <a:p>
                <a:pPr marL="0" indent="0">
                  <a:buNone/>
                </a:pPr>
                <a:r>
                  <a:rPr lang="en-US" dirty="0"/>
                  <a:t>We also need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h𝑜𝑚𝑖𝑐𝑖𝑑𝑎𝑙</m:t>
                        </m:r>
                      </m:e>
                    </m:d>
                  </m:oMath>
                </a14:m>
                <a:r>
                  <a:rPr lang="en-US" dirty="0"/>
                  <a:t> and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𝑔𝑎𝑚𝑒𝑟</m:t>
                        </m:r>
                      </m:e>
                    </m:d>
                  </m:oMath>
                </a14:m>
                <a:r>
                  <a:rPr lang="en-US" dirty="0"/>
                  <a:t> if we are going to flip the direction of the probability.</a:t>
                </a:r>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089884"/>
              </a:xfrm>
              <a:blipFill>
                <a:blip r:embed="rId2"/>
                <a:stretch>
                  <a:fillRect l="-739"/>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3FDE5B-E7D5-44E8-AA04-9BAA8B76A3EF}"/>
                  </a:ext>
                </a:extLst>
              </p:cNvPr>
              <p:cNvSpPr txBox="1"/>
              <p:nvPr/>
            </p:nvSpPr>
            <p:spPr>
              <a:xfrm>
                <a:off x="636865" y="2152063"/>
                <a:ext cx="255871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7" name="TextBox 6">
                <a:extLst>
                  <a:ext uri="{FF2B5EF4-FFF2-40B4-BE49-F238E27FC236}">
                    <a16:creationId xmlns:a16="http://schemas.microsoft.com/office/drawing/2014/main" id="{5C3FDE5B-E7D5-44E8-AA04-9BAA8B76A3EF}"/>
                  </a:ext>
                </a:extLst>
              </p:cNvPr>
              <p:cNvSpPr txBox="1">
                <a:spLocks noRot="1" noChangeAspect="1" noMove="1" noResize="1" noEditPoints="1" noAdjustHandles="1" noChangeArrowheads="1" noChangeShapeType="1" noTextEdit="1"/>
              </p:cNvSpPr>
              <p:nvPr/>
            </p:nvSpPr>
            <p:spPr>
              <a:xfrm>
                <a:off x="636865" y="2152063"/>
                <a:ext cx="2558714" cy="5767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1BFE7B-E10F-45E7-9182-3A8AEBA8FF5F}"/>
                  </a:ext>
                </a:extLst>
              </p:cNvPr>
              <p:cNvSpPr txBox="1"/>
              <p:nvPr/>
            </p:nvSpPr>
            <p:spPr>
              <a:xfrm>
                <a:off x="636865" y="3057633"/>
                <a:ext cx="6319422" cy="5861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h𝑜𝑚𝑖𝑐𝑖𝑑𝑖𝑎𝑙</m:t>
                              </m:r>
                            </m:e>
                          </m:d>
                          <m:r>
                            <a:rPr lang="en-US" b="0" i="1" smtClean="0">
                              <a:latin typeface="Cambria Math" panose="02040503050406030204" pitchFamily="18" charset="0"/>
                            </a:rPr>
                            <m:t>𝑔𝑎𝑚𝑒𝑟</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den>
                      </m:f>
                    </m:oMath>
                  </m:oMathPara>
                </a14:m>
                <a:endParaRPr lang="en-US" dirty="0"/>
              </a:p>
            </p:txBody>
          </p:sp>
        </mc:Choice>
        <mc:Fallback xmlns="">
          <p:sp>
            <p:nvSpPr>
              <p:cNvPr id="8" name="TextBox 7">
                <a:extLst>
                  <a:ext uri="{FF2B5EF4-FFF2-40B4-BE49-F238E27FC236}">
                    <a16:creationId xmlns:a16="http://schemas.microsoft.com/office/drawing/2014/main" id="{161BFE7B-E10F-45E7-9182-3A8AEBA8FF5F}"/>
                  </a:ext>
                </a:extLst>
              </p:cNvPr>
              <p:cNvSpPr txBox="1">
                <a:spLocks noRot="1" noChangeAspect="1" noMove="1" noResize="1" noEditPoints="1" noAdjustHandles="1" noChangeArrowheads="1" noChangeShapeType="1" noTextEdit="1"/>
              </p:cNvSpPr>
              <p:nvPr/>
            </p:nvSpPr>
            <p:spPr>
              <a:xfrm>
                <a:off x="636865" y="3057633"/>
                <a:ext cx="6319422" cy="58612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85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lnSpcReduction="10000"/>
          </a:bodyPr>
          <a:lstStyle/>
          <a:p>
            <a:pPr marL="0" indent="0">
              <a:buNone/>
            </a:pPr>
            <a:r>
              <a:rPr lang="en-US" dirty="0"/>
              <a:t>Sometimes it can be hard to get these other probabilities, but with population studies a little bit of research might give us some numbers. </a:t>
            </a:r>
          </a:p>
          <a:p>
            <a:pPr marL="0" indent="0">
              <a:buNone/>
            </a:pPr>
            <a:r>
              <a:rPr lang="en-US" dirty="0"/>
              <a:t>According to the FBI, there are 17,251 known homicidal offenders in 2017 and according to Wolfram Alpha there are 324 million people in the United States. </a:t>
            </a:r>
          </a:p>
          <a:p>
            <a:pPr marL="0" indent="0">
              <a:buNone/>
            </a:pPr>
            <a:r>
              <a:rPr lang="en-US" dirty="0"/>
              <a:t>  </a:t>
            </a:r>
          </a:p>
          <a:p>
            <a:pPr marL="0" indent="0">
              <a:buNone/>
            </a:pPr>
            <a:endParaRPr lang="en-US" dirty="0"/>
          </a:p>
          <a:p>
            <a:pPr marL="0" indent="0">
              <a:buNone/>
            </a:pPr>
            <a:r>
              <a:rPr lang="en-US" dirty="0"/>
              <a:t>Gathering data from video game industry market research, you estimate that 19% of the population plays violent video games. </a:t>
            </a:r>
          </a:p>
        </p:txBody>
      </p:sp>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B97D74E-192F-4138-9827-63F6E2D5831B}"/>
                  </a:ext>
                </a:extLst>
              </p:cNvPr>
              <p:cNvSpPr txBox="1"/>
              <p:nvPr/>
            </p:nvSpPr>
            <p:spPr>
              <a:xfrm>
                <a:off x="2275659" y="4333029"/>
                <a:ext cx="3386504" cy="397353"/>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h𝑜𝑚𝑖𝑐𝑖𝑎𝑙</m:t>
                        </m:r>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17251</m:t>
                        </m:r>
                      </m:num>
                      <m:den>
                        <m:r>
                          <a:rPr lang="en-US" i="0">
                            <a:latin typeface="Cambria Math" panose="02040503050406030204" pitchFamily="18" charset="0"/>
                          </a:rPr>
                          <m:t>324000000</m:t>
                        </m:r>
                      </m:den>
                    </m:f>
                  </m:oMath>
                </a14:m>
                <a:r>
                  <a:rPr lang="en-US" dirty="0"/>
                  <a:t> =.00005 </a:t>
                </a:r>
              </a:p>
            </p:txBody>
          </p:sp>
        </mc:Choice>
        <mc:Fallback>
          <p:sp>
            <p:nvSpPr>
              <p:cNvPr id="6" name="TextBox 5">
                <a:extLst>
                  <a:ext uri="{FF2B5EF4-FFF2-40B4-BE49-F238E27FC236}">
                    <a16:creationId xmlns:a16="http://schemas.microsoft.com/office/drawing/2014/main" id="{BB97D74E-192F-4138-9827-63F6E2D5831B}"/>
                  </a:ext>
                </a:extLst>
              </p:cNvPr>
              <p:cNvSpPr txBox="1">
                <a:spLocks noRot="1" noChangeAspect="1" noMove="1" noResize="1" noEditPoints="1" noAdjustHandles="1" noChangeArrowheads="1" noChangeShapeType="1" noTextEdit="1"/>
              </p:cNvSpPr>
              <p:nvPr/>
            </p:nvSpPr>
            <p:spPr>
              <a:xfrm>
                <a:off x="2275659" y="4333029"/>
                <a:ext cx="3386504" cy="397353"/>
              </a:xfrm>
              <a:prstGeom prst="rect">
                <a:avLst/>
              </a:prstGeom>
              <a:blipFill>
                <a:blip r:embed="rId5"/>
                <a:stretch>
                  <a:fillRect l="-2622" t="-6250" r="-3371" b="-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C802542F-4E13-448D-93C7-0470F60F31FD}"/>
                  </a:ext>
                </a:extLst>
              </p:cNvPr>
              <p:cNvSpPr/>
              <p:nvPr/>
            </p:nvSpPr>
            <p:spPr>
              <a:xfrm>
                <a:off x="3026826" y="4893187"/>
                <a:ext cx="1884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1" smtClean="0">
                          <a:latin typeface="Cambria Math" panose="02040503050406030204" pitchFamily="18" charset="0"/>
                        </a:rPr>
                        <m:t>.19</m:t>
                      </m:r>
                    </m:oMath>
                  </m:oMathPara>
                </a14:m>
                <a:endParaRPr lang="en-US" dirty="0"/>
              </a:p>
            </p:txBody>
          </p:sp>
        </mc:Choice>
        <mc:Fallback>
          <p:sp>
            <p:nvSpPr>
              <p:cNvPr id="9" name="Rectangle 8">
                <a:extLst>
                  <a:ext uri="{FF2B5EF4-FFF2-40B4-BE49-F238E27FC236}">
                    <a16:creationId xmlns:a16="http://schemas.microsoft.com/office/drawing/2014/main" id="{C802542F-4E13-448D-93C7-0470F60F31FD}"/>
                  </a:ext>
                </a:extLst>
              </p:cNvPr>
              <p:cNvSpPr>
                <a:spLocks noRot="1" noChangeAspect="1" noMove="1" noResize="1" noEditPoints="1" noAdjustHandles="1" noChangeArrowheads="1" noChangeShapeType="1" noTextEdit="1"/>
              </p:cNvSpPr>
              <p:nvPr/>
            </p:nvSpPr>
            <p:spPr>
              <a:xfrm>
                <a:off x="3026826" y="4893187"/>
                <a:ext cx="1884170" cy="369332"/>
              </a:xfrm>
              <a:prstGeom prst="rect">
                <a:avLst/>
              </a:prstGeom>
              <a:blipFill>
                <a:blip r:embed="rId6"/>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246093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88323" cy="5113238"/>
          </a:xfrm>
        </p:spPr>
        <p:txBody>
          <a:bodyPr>
            <a:normAutofit fontScale="85000" lnSpcReduction="10000"/>
          </a:bodyPr>
          <a:lstStyle/>
          <a:p>
            <a:pPr marL="0" indent="0">
              <a:buNone/>
            </a:pPr>
            <a:r>
              <a:rPr lang="en-US" b="1" dirty="0"/>
              <a:t>Unlike the media and politicians, we continued doing the math and research and found 19% of the population plays violent video games, and .005% of the population is homicidal. </a:t>
            </a:r>
            <a:endParaRPr lang="en-US" dirty="0"/>
          </a:p>
          <a:p>
            <a:pPr marL="0" indent="0">
              <a:buNone/>
            </a:pPr>
            <a:r>
              <a:rPr lang="en-US" b="1" dirty="0"/>
              <a:t>We can use Bayes Theorem to merge these probabilities together.=</a:t>
            </a:r>
            <a:endParaRPr lang="en-US" sz="1600" dirty="0"/>
          </a:p>
          <a:p>
            <a:pPr marL="457200" lvl="2" indent="0">
              <a:buNone/>
            </a:pPr>
            <a:r>
              <a:rPr lang="en-US" sz="1600" i="1" dirty="0"/>
              <a:t>P(Homicidal if Gamer) = P(Gamer if Homicidal) * P(Homicidal) / P(Gamer) </a:t>
            </a:r>
          </a:p>
          <a:p>
            <a:pPr marL="457200" lvl="2" indent="0">
              <a:buNone/>
            </a:pPr>
            <a:r>
              <a:rPr lang="en-US" sz="1600" i="1" dirty="0"/>
              <a:t>P(Homicidal if Gamer) = (.85 * .00005) / .19 </a:t>
            </a:r>
          </a:p>
          <a:p>
            <a:pPr marL="457200" lvl="2" indent="0">
              <a:buNone/>
            </a:pPr>
            <a:r>
              <a:rPr lang="en-US" sz="1600" i="1" dirty="0">
                <a:solidFill>
                  <a:srgbClr val="FF0000"/>
                </a:solidFill>
              </a:rPr>
              <a:t>P(Homicidal if Gamer) = 0.0002</a:t>
            </a:r>
            <a:endParaRPr lang="en-US" dirty="0"/>
          </a:p>
          <a:p>
            <a:pPr marL="0" indent="0">
              <a:buNone/>
            </a:pPr>
            <a:r>
              <a:rPr lang="en-US" b="1" dirty="0"/>
              <a:t>Wow! So if you take any gamer there is only a .02% chance they are homicidal. </a:t>
            </a:r>
          </a:p>
          <a:p>
            <a:pPr marL="0" indent="0">
              <a:buNone/>
            </a:pPr>
            <a:r>
              <a:rPr lang="en-US" dirty="0"/>
              <a:t>This number is much different than the 85% probability a homicidal criminal is a gamer.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61680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39255" cy="5113238"/>
          </a:xfrm>
        </p:spPr>
        <p:txBody>
          <a:bodyPr>
            <a:normAutofit/>
          </a:bodyPr>
          <a:lstStyle/>
          <a:p>
            <a:pPr marL="0" indent="0">
              <a:buNone/>
            </a:pPr>
            <a:r>
              <a:rPr lang="en-US" sz="1600" b="1" dirty="0">
                <a:solidFill>
                  <a:srgbClr val="FF0000"/>
                </a:solidFill>
              </a:rPr>
              <a:t>So according to Bayes Theorem, a person who plays violent video games is only .02% likely to be violent </a:t>
            </a:r>
            <a:r>
              <a:rPr lang="en-US" sz="1600" b="1" dirty="0"/>
              <a:t>compared to a non-gamer who is .005% likely. </a:t>
            </a:r>
          </a:p>
          <a:p>
            <a:pPr marL="0" indent="0">
              <a:buNone/>
            </a:pPr>
            <a:r>
              <a:rPr lang="en-US" sz="1600" dirty="0"/>
              <a:t>This number is much less significant than the 85% statistic, and shows how subtle but drastic the difference is between “</a:t>
            </a:r>
            <a:r>
              <a:rPr lang="en-US" sz="1600" i="1" dirty="0"/>
              <a:t>What is the probability of A given B?” </a:t>
            </a:r>
            <a:r>
              <a:rPr lang="en-US" sz="1600" dirty="0"/>
              <a:t>versus “</a:t>
            </a:r>
            <a:r>
              <a:rPr lang="en-US" sz="1600" i="1" dirty="0"/>
              <a:t>What is the probability of B given A?</a:t>
            </a:r>
            <a:r>
              <a:rPr lang="en-US" sz="1600" dirty="0"/>
              <a:t>”</a:t>
            </a:r>
          </a:p>
          <a:p>
            <a:pPr marL="0" indent="0">
              <a:buNone/>
            </a:pPr>
            <a:r>
              <a:rPr lang="en-US" sz="1600" dirty="0"/>
              <a:t>But the media can spin that saying “gamers are 4x more likely to be homicidal” when in actuality, we are comparing small numbers to small numbers. </a:t>
            </a:r>
          </a:p>
          <a:p>
            <a:pPr marL="0" indent="0">
              <a:buNone/>
            </a:pPr>
            <a:r>
              <a:rPr lang="en-US" sz="1600" dirty="0"/>
              <a:t>In other words, we should not take a common trait (playing video games, liking ice cream) and associate it with an uncommon one (being homicidal).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26661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D99161-671E-4B43-A15E-250085D4CABA}"/>
              </a:ext>
            </a:extLst>
          </p:cNvPr>
          <p:cNvSpPr/>
          <p:nvPr/>
        </p:nvSpPr>
        <p:spPr>
          <a:xfrm>
            <a:off x="521207" y="1258957"/>
            <a:ext cx="11352741" cy="545326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Entire Population (100,000)</a:t>
            </a:r>
          </a:p>
        </p:txBody>
      </p:sp>
      <p:sp>
        <p:nvSpPr>
          <p:cNvPr id="4" name="Rectangle 3">
            <a:extLst>
              <a:ext uri="{FF2B5EF4-FFF2-40B4-BE49-F238E27FC236}">
                <a16:creationId xmlns:a16="http://schemas.microsoft.com/office/drawing/2014/main" id="{666C34E1-DAFC-43E2-BA8A-8E84D823E459}"/>
              </a:ext>
            </a:extLst>
          </p:cNvPr>
          <p:cNvSpPr/>
          <p:nvPr/>
        </p:nvSpPr>
        <p:spPr>
          <a:xfrm>
            <a:off x="2577432" y="2598821"/>
            <a:ext cx="3160123" cy="3212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Plays Violent Video Games</a:t>
            </a:r>
          </a:p>
          <a:p>
            <a:pPr algn="ctr"/>
            <a:r>
              <a:rPr lang="en-US" dirty="0"/>
              <a:t>(12,000)</a:t>
            </a:r>
          </a:p>
        </p:txBody>
      </p:sp>
      <p:sp>
        <p:nvSpPr>
          <p:cNvPr id="6" name="Rectangle 5">
            <a:extLst>
              <a:ext uri="{FF2B5EF4-FFF2-40B4-BE49-F238E27FC236}">
                <a16:creationId xmlns:a16="http://schemas.microsoft.com/office/drawing/2014/main" id="{B47D0825-6DFE-40CB-AABC-A84F1ED30E80}"/>
              </a:ext>
            </a:extLst>
          </p:cNvPr>
          <p:cNvSpPr/>
          <p:nvPr/>
        </p:nvSpPr>
        <p:spPr>
          <a:xfrm>
            <a:off x="5080958" y="5233107"/>
            <a:ext cx="728430" cy="702532"/>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Homicidal</a:t>
            </a:r>
          </a:p>
          <a:p>
            <a:pPr algn="ctr"/>
            <a:r>
              <a:rPr lang="en-US" sz="800" dirty="0"/>
              <a:t>(5)</a:t>
            </a:r>
          </a:p>
        </p:txBody>
      </p:sp>
      <p:sp>
        <p:nvSpPr>
          <p:cNvPr id="2" name="Title 1">
            <a:extLst>
              <a:ext uri="{FF2B5EF4-FFF2-40B4-BE49-F238E27FC236}">
                <a16:creationId xmlns:a16="http://schemas.microsoft.com/office/drawing/2014/main" id="{928FEDC6-D8E3-4854-A079-8324F7FD37B4}"/>
              </a:ext>
            </a:extLst>
          </p:cNvPr>
          <p:cNvSpPr>
            <a:spLocks noGrp="1"/>
          </p:cNvSpPr>
          <p:nvPr>
            <p:ph type="title"/>
          </p:nvPr>
        </p:nvSpPr>
        <p:spPr/>
        <p:txBody>
          <a:bodyPr>
            <a:normAutofit/>
          </a:bodyPr>
          <a:lstStyle/>
          <a:p>
            <a:r>
              <a:rPr lang="en-US" dirty="0"/>
              <a:t>Visualizing Bayes Theorem (Not to Scale) </a:t>
            </a:r>
          </a:p>
        </p:txBody>
      </p:sp>
    </p:spTree>
    <p:extLst>
      <p:ext uri="{BB962C8B-B14F-4D97-AF65-F5344CB8AC3E}">
        <p14:creationId xmlns:p14="http://schemas.microsoft.com/office/powerpoint/2010/main" val="3040680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D0BB4-ECE8-458A-B342-533A7CC1B5DB}"/>
              </a:ext>
            </a:extLst>
          </p:cNvPr>
          <p:cNvSpPr>
            <a:spLocks noGrp="1"/>
          </p:cNvSpPr>
          <p:nvPr>
            <p:ph type="title"/>
          </p:nvPr>
        </p:nvSpPr>
        <p:spPr>
          <a:xfrm>
            <a:off x="521207" y="448056"/>
            <a:ext cx="7415499" cy="640080"/>
          </a:xfrm>
        </p:spPr>
        <p:txBody>
          <a:bodyPr>
            <a:normAutofit/>
          </a:bodyPr>
          <a:lstStyle/>
          <a:p>
            <a:r>
              <a:rPr lang="en-US" dirty="0"/>
              <a:t>Applied Example: Computer Vision</a:t>
            </a:r>
          </a:p>
        </p:txBody>
      </p:sp>
      <p:sp>
        <p:nvSpPr>
          <p:cNvPr id="3" name="Content Placeholder 2">
            <a:extLst>
              <a:ext uri="{FF2B5EF4-FFF2-40B4-BE49-F238E27FC236}">
                <a16:creationId xmlns:a16="http://schemas.microsoft.com/office/drawing/2014/main" id="{15CE7CCF-67AA-42E6-AE8F-123F6595FAB9}"/>
              </a:ext>
            </a:extLst>
          </p:cNvPr>
          <p:cNvSpPr>
            <a:spLocks noGrp="1"/>
          </p:cNvSpPr>
          <p:nvPr>
            <p:ph sz="quarter" idx="10"/>
          </p:nvPr>
        </p:nvSpPr>
        <p:spPr>
          <a:xfrm>
            <a:off x="539496" y="1435607"/>
            <a:ext cx="5681506" cy="5176207"/>
          </a:xfrm>
        </p:spPr>
        <p:txBody>
          <a:bodyPr>
            <a:normAutofit fontScale="85000" lnSpcReduction="10000"/>
          </a:bodyPr>
          <a:lstStyle/>
          <a:p>
            <a:r>
              <a:rPr lang="en-US"/>
              <a:t>A good way to think about how neural networks are used for </a:t>
            </a:r>
            <a:r>
              <a:rPr lang="en-US" b="1">
                <a:solidFill>
                  <a:srgbClr val="FF0000"/>
                </a:solidFill>
              </a:rPr>
              <a:t>computer vision </a:t>
            </a:r>
            <a:r>
              <a:rPr lang="en-US"/>
              <a:t>is that each pixel’s darkness will contribute probabilistically to a shape, and that shape contributes probabilistically for a classification. </a:t>
            </a:r>
          </a:p>
          <a:p>
            <a:r>
              <a:rPr lang="en-US" b="1"/>
              <a:t>Each pixel is a numeric variable, and we use optimization to find parameters weighing those variables to match a label, while hoping the parameters do not overfit, bias, etc. </a:t>
            </a:r>
            <a:endParaRPr lang="en-US"/>
          </a:p>
          <a:p>
            <a:r>
              <a:rPr lang="en-US"/>
              <a:t>To the right are heat maps of weights to identify handwritten numbers 0-9, as well as various animals/vehicles trained on a large set of images. </a:t>
            </a:r>
          </a:p>
          <a:p>
            <a:r>
              <a:rPr lang="en-US" i="1"/>
              <a:t>SOURCE: </a:t>
            </a:r>
            <a:r>
              <a:rPr lang="en-US" i="1">
                <a:hlinkClick r:id="rId2"/>
              </a:rPr>
              <a:t>https://ml4a.github.io/ml4a/looking_inside_neural_nets/</a:t>
            </a:r>
            <a:endParaRPr lang="en-US" i="1"/>
          </a:p>
        </p:txBody>
      </p:sp>
      <p:pic>
        <p:nvPicPr>
          <p:cNvPr id="6" name="Picture 5" descr="A picture containing glass, group&#10;&#10;Description automatically generated">
            <a:extLst>
              <a:ext uri="{FF2B5EF4-FFF2-40B4-BE49-F238E27FC236}">
                <a16:creationId xmlns:a16="http://schemas.microsoft.com/office/drawing/2014/main" id="{22C03534-2680-415C-AFEB-E112205C7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036" y="1392148"/>
            <a:ext cx="5156988" cy="2271124"/>
          </a:xfrm>
          <a:prstGeom prst="rect">
            <a:avLst/>
          </a:prstGeom>
        </p:spPr>
      </p:pic>
      <p:pic>
        <p:nvPicPr>
          <p:cNvPr id="7" name="Picture 6">
            <a:extLst>
              <a:ext uri="{FF2B5EF4-FFF2-40B4-BE49-F238E27FC236}">
                <a16:creationId xmlns:a16="http://schemas.microsoft.com/office/drawing/2014/main" id="{A688220F-2BC0-45A9-ACAD-5733BB41F30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623304" y="3967284"/>
            <a:ext cx="5029200" cy="2294151"/>
          </a:xfrm>
          <a:prstGeom prst="rect">
            <a:avLst/>
          </a:prstGeom>
        </p:spPr>
      </p:pic>
      <p:sp>
        <p:nvSpPr>
          <p:cNvPr id="8" name="Rectangle 7">
            <a:extLst>
              <a:ext uri="{FF2B5EF4-FFF2-40B4-BE49-F238E27FC236}">
                <a16:creationId xmlns:a16="http://schemas.microsoft.com/office/drawing/2014/main" id="{3A25466A-137F-4D48-A57B-E8A299BB272B}"/>
              </a:ext>
            </a:extLst>
          </p:cNvPr>
          <p:cNvSpPr/>
          <p:nvPr/>
        </p:nvSpPr>
        <p:spPr>
          <a:xfrm>
            <a:off x="513391" y="3071448"/>
            <a:ext cx="5574794" cy="984738"/>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775405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6" y="1435608"/>
            <a:ext cx="6955318" cy="4823678"/>
          </a:xfrm>
        </p:spPr>
        <p:txBody>
          <a:bodyPr>
            <a:normAutofit/>
          </a:bodyPr>
          <a:lstStyle/>
          <a:p>
            <a:pPr marL="0" indent="0">
              <a:buNone/>
            </a:pPr>
            <a:r>
              <a:rPr lang="en-US" dirty="0"/>
              <a:t>A medical technology AI startup approaches your organization and says they have an “AI system” that takes a small blood sample, assays several variables, ensembles machine learning algorithms, and predicts a health risk (simply categorized as “AT RISK” or “NOT AT RISK”). </a:t>
            </a:r>
          </a:p>
          <a:p>
            <a:pPr marL="0" indent="0">
              <a:buNone/>
            </a:pPr>
            <a:r>
              <a:rPr lang="en-US" dirty="0"/>
              <a:t>The vendor says that 99% of patients who are at risk will test positive. </a:t>
            </a:r>
          </a:p>
          <a:p>
            <a:pPr marL="0" indent="0">
              <a:buNone/>
            </a:pPr>
            <a:r>
              <a:rPr lang="en-US" dirty="0"/>
              <a:t>Is this significant and credible? Why or why not? What should our next questions be? </a:t>
            </a:r>
          </a:p>
        </p:txBody>
      </p:sp>
      <p:pic>
        <p:nvPicPr>
          <p:cNvPr id="5" name="Picture 4">
            <a:extLst>
              <a:ext uri="{FF2B5EF4-FFF2-40B4-BE49-F238E27FC236}">
                <a16:creationId xmlns:a16="http://schemas.microsoft.com/office/drawing/2014/main" id="{6D0582E9-292A-4BFE-98FF-D7FDAA17CF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354947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416476" cy="4823678"/>
          </a:xfrm>
        </p:spPr>
        <p:txBody>
          <a:bodyPr>
            <a:normAutofit lnSpcReduction="10000"/>
          </a:bodyPr>
          <a:lstStyle/>
          <a:p>
            <a:pPr marL="0" indent="0">
              <a:buNone/>
            </a:pPr>
            <a:r>
              <a:rPr lang="en-US" dirty="0"/>
              <a:t>There is still some missing information you will have to solicit from the vendor. </a:t>
            </a:r>
          </a:p>
          <a:p>
            <a:pPr marL="0" indent="0">
              <a:buNone/>
            </a:pPr>
            <a:r>
              <a:rPr lang="en-US" b="1" dirty="0"/>
              <a:t>We are told that for patients that have health risk, 99% will be identified successfully </a:t>
            </a:r>
            <a:r>
              <a:rPr lang="en-US" dirty="0"/>
              <a:t>(</a:t>
            </a:r>
            <a:r>
              <a:rPr lang="en-US" i="1" dirty="0"/>
              <a:t>sensitivity</a:t>
            </a:r>
            <a:r>
              <a:rPr lang="en-US" dirty="0"/>
              <a:t>).</a:t>
            </a:r>
          </a:p>
          <a:p>
            <a:pPr marL="0" indent="0">
              <a:buNone/>
            </a:pPr>
            <a:r>
              <a:rPr lang="en-US" b="1" dirty="0"/>
              <a:t>But what if we flip the question? What percentage of those who tested positive have the health risk </a:t>
            </a:r>
            <a:r>
              <a:rPr lang="en-US" dirty="0"/>
              <a:t>(</a:t>
            </a:r>
            <a:r>
              <a:rPr lang="en-US" i="1" dirty="0"/>
              <a:t>precision</a:t>
            </a:r>
            <a:r>
              <a:rPr lang="en-US" dirty="0"/>
              <a:t>)?</a:t>
            </a:r>
          </a:p>
          <a:p>
            <a:pPr marL="0" indent="0">
              <a:buNone/>
            </a:pPr>
            <a:r>
              <a:rPr lang="en-US" dirty="0"/>
              <a:t>The vendor goes back to their research team and returns with a confusion matrix of 1000 patients they tested. </a:t>
            </a:r>
          </a:p>
          <a:p>
            <a:pPr marL="0" indent="0">
              <a:buNone/>
            </a:pPr>
            <a:r>
              <a:rPr lang="en-US" dirty="0"/>
              <a:t>They give you an answer: 198 / (198 + 50) = 79.8%</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398326" y="4682336"/>
          <a:ext cx="4301549" cy="839593"/>
        </p:xfrm>
        <a:graphic>
          <a:graphicData uri="http://schemas.openxmlformats.org/presentationml/2006/ole">
            <mc:AlternateContent xmlns:mc="http://schemas.openxmlformats.org/markup-compatibility/2006">
              <mc:Choice xmlns:v="urn:schemas-microsoft-com:vml" Requires="v">
                <p:oleObj name="Worksheet" r:id="rId2" imgW="2805001" imgH="547821" progId="Excel.Sheet.12">
                  <p:embed/>
                </p:oleObj>
              </mc:Choice>
              <mc:Fallback>
                <p:oleObj name="Worksheet" r:id="rId2"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3"/>
                      <a:stretch>
                        <a:fillRect/>
                      </a:stretch>
                    </p:blipFill>
                    <p:spPr>
                      <a:xfrm>
                        <a:off x="7398326" y="4682336"/>
                        <a:ext cx="4301549" cy="839593"/>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FBF8DF05-74B7-449B-AB95-90FF0FA70A2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47562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4" y="1435608"/>
            <a:ext cx="5898737" cy="4823678"/>
          </a:xfrm>
        </p:spPr>
        <p:txBody>
          <a:bodyPr>
            <a:normAutofit/>
          </a:bodyPr>
          <a:lstStyle/>
          <a:p>
            <a:pPr marL="0" indent="0">
              <a:buNone/>
            </a:pPr>
            <a:r>
              <a:rPr lang="en-US" dirty="0"/>
              <a:t>With this confusion matrix, we indeed see 99% of those who are at risk test positive, and that 79.8% of those tested positive are at risk. We found the conditional probability in both directions.</a:t>
            </a:r>
          </a:p>
          <a:p>
            <a:pPr marL="0" indent="0">
              <a:buNone/>
            </a:pPr>
            <a:r>
              <a:rPr lang="en-US" dirty="0"/>
              <a:t>Despite these numbers, you start to feel uncomfortable that you are not using outside data beyond the vendor’s test. </a:t>
            </a:r>
          </a:p>
          <a:p>
            <a:pPr marL="0" indent="0">
              <a:buNone/>
            </a:pPr>
            <a:r>
              <a:rPr lang="en-US" dirty="0"/>
              <a:t>What else can we do to verify the vendor’s claims and testing results? </a:t>
            </a:r>
          </a:p>
        </p:txBody>
      </p:sp>
      <p:graphicFrame>
        <p:nvGraphicFramePr>
          <p:cNvPr id="7" name="Object 6">
            <a:extLst>
              <a:ext uri="{FF2B5EF4-FFF2-40B4-BE49-F238E27FC236}">
                <a16:creationId xmlns:a16="http://schemas.microsoft.com/office/drawing/2014/main" id="{C97EA2DC-5CF6-4ECB-B202-DD1D5CB1CEF6}"/>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2" imgW="2805001" imgH="547821" progId="Excel.Sheet.12">
                  <p:embed/>
                </p:oleObj>
              </mc:Choice>
              <mc:Fallback>
                <p:oleObj name="Worksheet" r:id="rId2" imgW="2805001" imgH="547821" progId="Excel.Sheet.12">
                  <p:embed/>
                  <p:pic>
                    <p:nvPicPr>
                      <p:cNvPr id="7" name="Object 6">
                        <a:extLst>
                          <a:ext uri="{FF2B5EF4-FFF2-40B4-BE49-F238E27FC236}">
                            <a16:creationId xmlns:a16="http://schemas.microsoft.com/office/drawing/2014/main" id="{C97EA2DC-5CF6-4ECB-B202-DD1D5CB1CEF6}"/>
                          </a:ext>
                        </a:extLst>
                      </p:cNvPr>
                      <p:cNvPicPr/>
                      <p:nvPr/>
                    </p:nvPicPr>
                    <p:blipFill>
                      <a:blip r:embed="rId3"/>
                      <a:stretch>
                        <a:fillRect/>
                      </a:stretch>
                    </p:blipFill>
                    <p:spPr>
                      <a:xfrm>
                        <a:off x="7527471" y="4659313"/>
                        <a:ext cx="4172404" cy="8143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47A2237E-FED8-4E17-ADC7-2752096771C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08138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258870" cy="5024827"/>
          </a:xfrm>
        </p:spPr>
        <p:txBody>
          <a:bodyPr>
            <a:normAutofit/>
          </a:bodyPr>
          <a:lstStyle/>
          <a:p>
            <a:pPr marL="0" indent="0">
              <a:buNone/>
            </a:pPr>
            <a:r>
              <a:rPr lang="en-US" dirty="0"/>
              <a:t>After some Wikipedia research, you discover something pivotal…</a:t>
            </a:r>
            <a:endParaRPr lang="en-US" b="1" dirty="0"/>
          </a:p>
          <a:p>
            <a:pPr marL="0" indent="0">
              <a:buNone/>
            </a:pPr>
            <a:r>
              <a:rPr lang="en-US" b="1" dirty="0"/>
              <a:t>Only 1% of the population is at risk. </a:t>
            </a:r>
          </a:p>
          <a:p>
            <a:pPr marL="0" indent="0">
              <a:buNone/>
            </a:pPr>
            <a:r>
              <a:rPr lang="en-US" dirty="0"/>
              <a:t>This means if you planned on deploying this test to 100K patients, only 1000 are likely at risk. </a:t>
            </a:r>
          </a:p>
          <a:p>
            <a:pPr marL="0" indent="0">
              <a:buNone/>
            </a:pPr>
            <a:r>
              <a:rPr lang="en-US" dirty="0"/>
              <a:t>The vendor advertised a 99% true positive rate.  You now wonder: will the vendor’s product single out these 1000 patients? Out of 100K? Without error?</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09A2C4D-5125-4AF9-8D89-DDA1F326297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619146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748968" cy="4823678"/>
          </a:xfrm>
        </p:spPr>
        <p:txBody>
          <a:bodyPr>
            <a:normAutofit fontScale="92500" lnSpcReduction="20000"/>
          </a:bodyPr>
          <a:lstStyle/>
          <a:p>
            <a:pPr marL="0" indent="0">
              <a:buNone/>
            </a:pPr>
            <a:r>
              <a:rPr lang="en-US" dirty="0"/>
              <a:t>If you feel like something is off because only 1% of the population has the health risk, but 20% of the test patients do, you would be right. </a:t>
            </a:r>
          </a:p>
          <a:p>
            <a:pPr marL="0" indent="0">
              <a:buNone/>
            </a:pPr>
            <a:r>
              <a:rPr lang="en-US" dirty="0"/>
              <a:t>Utilizing Bayes Theorem, we can incorporate this 1% statistic to find the true probability of being at risk if tested positive.</a:t>
            </a:r>
          </a:p>
          <a:p>
            <a:pPr marL="0" indent="0">
              <a:buNone/>
            </a:pPr>
            <a:r>
              <a:rPr lang="en-US" sz="1700" i="1" dirty="0"/>
              <a:t>P(At Risk if Positive) = P(Positive if at risk) * P(At risk) / P(Positive)</a:t>
            </a:r>
          </a:p>
          <a:p>
            <a:pPr marL="0" indent="0">
              <a:buNone/>
            </a:pPr>
            <a:r>
              <a:rPr lang="en-US" sz="1700" i="1" dirty="0"/>
              <a:t>P(At Risk if Positive) = (.99 * .01) /  .248</a:t>
            </a:r>
          </a:p>
          <a:p>
            <a:pPr marL="0" indent="0">
              <a:buNone/>
            </a:pPr>
            <a:r>
              <a:rPr lang="en-US" sz="1700" i="1" dirty="0"/>
              <a:t>P(At Risk if Positive) = .0339</a:t>
            </a:r>
          </a:p>
          <a:p>
            <a:pPr marL="0" indent="0">
              <a:buNone/>
            </a:pPr>
            <a:r>
              <a:rPr lang="en-US" b="1" dirty="0">
                <a:solidFill>
                  <a:srgbClr val="FF0000"/>
                </a:solidFill>
              </a:rPr>
              <a:t>3.39% is now the probability of risk given a positive test.  How did it drop from 99% to 3.39%?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CEECD82-03F3-48FB-9BF3-ED86021FB39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1699723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171548" cy="4823678"/>
          </a:xfrm>
        </p:spPr>
        <p:txBody>
          <a:bodyPr>
            <a:normAutofit/>
          </a:bodyPr>
          <a:lstStyle/>
          <a:p>
            <a:pPr marL="0" indent="0">
              <a:buNone/>
            </a:pPr>
            <a:r>
              <a:rPr lang="en-US" b="1" dirty="0">
                <a:solidFill>
                  <a:srgbClr val="FF0000"/>
                </a:solidFill>
              </a:rPr>
              <a:t>3.39% is now the probability of risk given a positive test. How did it drop from 99% to 3.39%? </a:t>
            </a:r>
          </a:p>
          <a:p>
            <a:pPr marL="0" indent="0">
              <a:buNone/>
            </a:pPr>
            <a:r>
              <a:rPr lang="en-US" dirty="0">
                <a:solidFill>
                  <a:schemeClr val="tx1"/>
                </a:solidFill>
              </a:rPr>
              <a:t>This just shows how easily we can get duped by probabilities that are only high in a specific population like the vendor’s 1000 test patients (remember the homicides and video games example)? </a:t>
            </a:r>
          </a:p>
          <a:p>
            <a:pPr marL="0" indent="0">
              <a:buNone/>
            </a:pPr>
            <a:r>
              <a:rPr lang="en-US" dirty="0">
                <a:solidFill>
                  <a:schemeClr val="tx1"/>
                </a:solidFill>
              </a:rPr>
              <a:t>So if this test only has a 3.39% probability of successfully identifying a true positive, we probably should not use it.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6B72E0-AB13-4C64-82F9-2F18BBF1A25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4184096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87BB2-46E7-43E6-88DA-907663488826}"/>
              </a:ext>
            </a:extLst>
          </p:cNvPr>
          <p:cNvSpPr>
            <a:spLocks noGrp="1"/>
          </p:cNvSpPr>
          <p:nvPr>
            <p:ph type="title"/>
          </p:nvPr>
        </p:nvSpPr>
        <p:spPr/>
        <p:txBody>
          <a:bodyPr/>
          <a:lstStyle/>
          <a:p>
            <a:r>
              <a:rPr lang="en-US" dirty="0"/>
              <a:t>P-Values and Statistical Significance</a:t>
            </a:r>
          </a:p>
        </p:txBody>
      </p:sp>
      <p:sp>
        <p:nvSpPr>
          <p:cNvPr id="3" name="Content Placeholder 2">
            <a:extLst>
              <a:ext uri="{FF2B5EF4-FFF2-40B4-BE49-F238E27FC236}">
                <a16:creationId xmlns:a16="http://schemas.microsoft.com/office/drawing/2014/main" id="{0A93F5D6-7E39-4A54-A066-26DB15849854}"/>
              </a:ext>
            </a:extLst>
          </p:cNvPr>
          <p:cNvSpPr>
            <a:spLocks noGrp="1"/>
          </p:cNvSpPr>
          <p:nvPr>
            <p:ph sz="quarter" idx="10"/>
          </p:nvPr>
        </p:nvSpPr>
        <p:spPr>
          <a:xfrm>
            <a:off x="521207" y="1411959"/>
            <a:ext cx="8108443" cy="4674516"/>
          </a:xfrm>
        </p:spPr>
        <p:txBody>
          <a:bodyPr>
            <a:normAutofit fontScale="77500" lnSpcReduction="20000"/>
          </a:bodyPr>
          <a:lstStyle/>
          <a:p>
            <a:r>
              <a:rPr lang="en-US" b="1" dirty="0"/>
              <a:t>DISCUSSION: </a:t>
            </a:r>
            <a:r>
              <a:rPr lang="en-US" dirty="0"/>
              <a:t>what does it mean when someone says an outcome is “statistically significant?”</a:t>
            </a:r>
          </a:p>
          <a:p>
            <a:r>
              <a:rPr lang="en-US" b="1" dirty="0"/>
              <a:t>A </a:t>
            </a:r>
            <a:r>
              <a:rPr lang="en-US" b="1" dirty="0">
                <a:solidFill>
                  <a:srgbClr val="FF0000"/>
                </a:solidFill>
              </a:rPr>
              <a:t>p-value</a:t>
            </a:r>
            <a:r>
              <a:rPr lang="en-US" b="1" dirty="0"/>
              <a:t> is the probability that you have gotten an outcome by random luck, rather than because of a hypothesized variable. </a:t>
            </a:r>
          </a:p>
          <a:p>
            <a:pPr>
              <a:spcBef>
                <a:spcPts val="600"/>
              </a:spcBef>
              <a:spcAft>
                <a:spcPts val="600"/>
              </a:spcAft>
            </a:pPr>
            <a:r>
              <a:rPr lang="en-US" b="1" dirty="0"/>
              <a:t>The p-value was invented by Ronald Fisher in 1925, and it is best demonstrated in his party experiment:</a:t>
            </a:r>
            <a:r>
              <a:rPr lang="en-US" b="1" baseline="30000" dirty="0"/>
              <a:t>1</a:t>
            </a:r>
          </a:p>
          <a:p>
            <a:pPr marL="285750" indent="-285750">
              <a:spcBef>
                <a:spcPts val="600"/>
              </a:spcBef>
              <a:spcAft>
                <a:spcPts val="600"/>
              </a:spcAft>
              <a:buFont typeface="Arial" panose="020B0604020202020204" pitchFamily="34" charset="0"/>
              <a:buChar char="•"/>
            </a:pPr>
            <a:r>
              <a:rPr lang="en-US" dirty="0"/>
              <a:t>A colleague claimed she could detect when tea was poured before milk, so he made her 8 cups of tea as an experiment.</a:t>
            </a:r>
          </a:p>
          <a:p>
            <a:pPr marL="285750" indent="-285750">
              <a:spcBef>
                <a:spcPts val="600"/>
              </a:spcBef>
              <a:spcAft>
                <a:spcPts val="600"/>
              </a:spcAft>
              <a:buFont typeface="Arial" panose="020B0604020202020204" pitchFamily="34" charset="0"/>
              <a:buChar char="•"/>
            </a:pPr>
            <a:r>
              <a:rPr lang="en-US" dirty="0"/>
              <a:t>4 had milk poured first, the other 4 had tea poured first. </a:t>
            </a:r>
          </a:p>
          <a:p>
            <a:pPr marL="285750" indent="-285750">
              <a:spcBef>
                <a:spcPts val="600"/>
              </a:spcBef>
              <a:spcAft>
                <a:spcPts val="600"/>
              </a:spcAft>
              <a:buFont typeface="Arial" panose="020B0604020202020204" pitchFamily="34" charset="0"/>
              <a:buChar char="•"/>
            </a:pPr>
            <a:r>
              <a:rPr lang="en-US" dirty="0"/>
              <a:t>She identified them all correctly, and the probability of this happening by chance is 1 in 70, or 0.01428571, which is the P-value. </a:t>
            </a:r>
          </a:p>
          <a:p>
            <a:r>
              <a:rPr lang="en-US" b="1" dirty="0"/>
              <a:t>Conventionally a p-value of .05 or less is considered statistically significant, although this </a:t>
            </a:r>
            <a:r>
              <a:rPr lang="en-US" b="1" i="1" u="sng" dirty="0">
                <a:solidFill>
                  <a:schemeClr val="tx1"/>
                </a:solidFill>
              </a:rPr>
              <a:t>arbitrary</a:t>
            </a:r>
            <a:r>
              <a:rPr lang="en-US" b="1" dirty="0"/>
              <a:t> heuristic has come under scrutiny as data availability has commoditized research.</a:t>
            </a:r>
          </a:p>
        </p:txBody>
      </p:sp>
      <p:grpSp>
        <p:nvGrpSpPr>
          <p:cNvPr id="6" name="Graphic 4" descr="Chinese Teapot And Cup">
            <a:extLst>
              <a:ext uri="{FF2B5EF4-FFF2-40B4-BE49-F238E27FC236}">
                <a16:creationId xmlns:a16="http://schemas.microsoft.com/office/drawing/2014/main" id="{A1EEA773-486B-4FF7-8188-65E5F0EF4D3B}"/>
              </a:ext>
            </a:extLst>
          </p:cNvPr>
          <p:cNvGrpSpPr/>
          <p:nvPr/>
        </p:nvGrpSpPr>
        <p:grpSpPr>
          <a:xfrm>
            <a:off x="9378166" y="1543644"/>
            <a:ext cx="1422912" cy="982860"/>
            <a:chOff x="9898829" y="1512689"/>
            <a:chExt cx="1422912" cy="982860"/>
          </a:xfrm>
        </p:grpSpPr>
        <p:sp>
          <p:nvSpPr>
            <p:cNvPr id="7" name="Freeform: Shape 6">
              <a:extLst>
                <a:ext uri="{FF2B5EF4-FFF2-40B4-BE49-F238E27FC236}">
                  <a16:creationId xmlns:a16="http://schemas.microsoft.com/office/drawing/2014/main" id="{258E3B61-6E9E-442C-9D16-36160B2DBF4C}"/>
                </a:ext>
              </a:extLst>
            </p:cNvPr>
            <p:cNvSpPr/>
            <p:nvPr/>
          </p:nvSpPr>
          <p:spPr>
            <a:xfrm>
              <a:off x="10347721" y="1512689"/>
              <a:ext cx="619125" cy="317301"/>
            </a:xfrm>
            <a:custGeom>
              <a:avLst/>
              <a:gdLst>
                <a:gd name="connsiteX0" fmla="*/ 355997 w 619125"/>
                <a:gd name="connsiteY0" fmla="*/ 133112 h 317301"/>
                <a:gd name="connsiteX1" fmla="*/ 355997 w 619125"/>
                <a:gd name="connsiteY1" fmla="*/ 125373 h 317301"/>
                <a:gd name="connsiteX2" fmla="*/ 394692 w 619125"/>
                <a:gd name="connsiteY2" fmla="*/ 68104 h 317301"/>
                <a:gd name="connsiteX3" fmla="*/ 311110 w 619125"/>
                <a:gd name="connsiteY3" fmla="*/ 0 h 317301"/>
                <a:gd name="connsiteX4" fmla="*/ 227528 w 619125"/>
                <a:gd name="connsiteY4" fmla="*/ 68104 h 317301"/>
                <a:gd name="connsiteX5" fmla="*/ 263128 w 619125"/>
                <a:gd name="connsiteY5" fmla="*/ 123825 h 317301"/>
                <a:gd name="connsiteX6" fmla="*/ 263128 w 619125"/>
                <a:gd name="connsiteY6" fmla="*/ 133112 h 317301"/>
                <a:gd name="connsiteX7" fmla="*/ 0 w 619125"/>
                <a:gd name="connsiteY7" fmla="*/ 224433 h 317301"/>
                <a:gd name="connsiteX8" fmla="*/ 309563 w 619125"/>
                <a:gd name="connsiteY8" fmla="*/ 317302 h 317301"/>
                <a:gd name="connsiteX9" fmla="*/ 619125 w 619125"/>
                <a:gd name="connsiteY9" fmla="*/ 224433 h 317301"/>
                <a:gd name="connsiteX10" fmla="*/ 355997 w 619125"/>
                <a:gd name="connsiteY10" fmla="*/ 133112 h 3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125" h="317301">
                  <a:moveTo>
                    <a:pt x="355997" y="133112"/>
                  </a:moveTo>
                  <a:lnTo>
                    <a:pt x="355997" y="125373"/>
                  </a:lnTo>
                  <a:cubicBezTo>
                    <a:pt x="379214" y="114538"/>
                    <a:pt x="393144" y="92869"/>
                    <a:pt x="394692" y="68104"/>
                  </a:cubicBezTo>
                  <a:cubicBezTo>
                    <a:pt x="394692" y="30956"/>
                    <a:pt x="357545" y="0"/>
                    <a:pt x="311110" y="0"/>
                  </a:cubicBezTo>
                  <a:cubicBezTo>
                    <a:pt x="264676" y="0"/>
                    <a:pt x="227528" y="30956"/>
                    <a:pt x="227528" y="68104"/>
                  </a:cubicBezTo>
                  <a:cubicBezTo>
                    <a:pt x="229076" y="91321"/>
                    <a:pt x="241459" y="112990"/>
                    <a:pt x="263128" y="123825"/>
                  </a:cubicBezTo>
                  <a:lnTo>
                    <a:pt x="263128" y="133112"/>
                  </a:lnTo>
                  <a:cubicBezTo>
                    <a:pt x="114538" y="139303"/>
                    <a:pt x="0" y="177998"/>
                    <a:pt x="0" y="224433"/>
                  </a:cubicBezTo>
                  <a:cubicBezTo>
                    <a:pt x="0" y="275511"/>
                    <a:pt x="139303" y="317302"/>
                    <a:pt x="309563" y="317302"/>
                  </a:cubicBezTo>
                  <a:cubicBezTo>
                    <a:pt x="479822" y="317302"/>
                    <a:pt x="619125" y="275511"/>
                    <a:pt x="619125" y="224433"/>
                  </a:cubicBezTo>
                  <a:cubicBezTo>
                    <a:pt x="619125" y="177998"/>
                    <a:pt x="504587" y="139303"/>
                    <a:pt x="355997" y="133112"/>
                  </a:cubicBezTo>
                  <a:close/>
                </a:path>
              </a:pathLst>
            </a:custGeom>
            <a:solidFill>
              <a:srgbClr val="000000"/>
            </a:solidFill>
            <a:ln w="1547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C925375-5743-4C0C-BC19-B2AC535E0793}"/>
                </a:ext>
              </a:extLst>
            </p:cNvPr>
            <p:cNvSpPr/>
            <p:nvPr/>
          </p:nvSpPr>
          <p:spPr>
            <a:xfrm>
              <a:off x="9898829" y="1720908"/>
              <a:ext cx="1422912" cy="697251"/>
            </a:xfrm>
            <a:custGeom>
              <a:avLst/>
              <a:gdLst>
                <a:gd name="connsiteX0" fmla="*/ 1094330 w 1422912"/>
                <a:gd name="connsiteY0" fmla="*/ 68839 h 697251"/>
                <a:gd name="connsiteX1" fmla="*/ 758455 w 1422912"/>
                <a:gd name="connsiteY1" fmla="*/ 155517 h 697251"/>
                <a:gd name="connsiteX2" fmla="*/ 414840 w 1422912"/>
                <a:gd name="connsiteY2" fmla="*/ 58005 h 697251"/>
                <a:gd name="connsiteX3" fmla="*/ 320424 w 1422912"/>
                <a:gd name="connsiteY3" fmla="*/ 143134 h 697251"/>
                <a:gd name="connsiteX4" fmla="*/ 117660 w 1422912"/>
                <a:gd name="connsiteY4" fmla="*/ 14666 h 697251"/>
                <a:gd name="connsiteX5" fmla="*/ 27 w 1422912"/>
                <a:gd name="connsiteY5" fmla="*/ 51813 h 697251"/>
                <a:gd name="connsiteX6" fmla="*/ 111469 w 1422912"/>
                <a:gd name="connsiteY6" fmla="*/ 155517 h 697251"/>
                <a:gd name="connsiteX7" fmla="*/ 233746 w 1422912"/>
                <a:gd name="connsiteY7" fmla="*/ 414002 h 697251"/>
                <a:gd name="connsiteX8" fmla="*/ 284824 w 1422912"/>
                <a:gd name="connsiteY8" fmla="*/ 449601 h 697251"/>
                <a:gd name="connsiteX9" fmla="*/ 507709 w 1422912"/>
                <a:gd name="connsiteY9" fmla="*/ 449601 h 697251"/>
                <a:gd name="connsiteX10" fmla="*/ 506161 w 1422912"/>
                <a:gd name="connsiteY10" fmla="*/ 497583 h 697251"/>
                <a:gd name="connsiteX11" fmla="*/ 484492 w 1422912"/>
                <a:gd name="connsiteY11" fmla="*/ 636887 h 697251"/>
                <a:gd name="connsiteX12" fmla="*/ 750716 w 1422912"/>
                <a:gd name="connsiteY12" fmla="*/ 697251 h 697251"/>
                <a:gd name="connsiteX13" fmla="*/ 1068017 w 1422912"/>
                <a:gd name="connsiteY13" fmla="*/ 565687 h 697251"/>
                <a:gd name="connsiteX14" fmla="*/ 1068017 w 1422912"/>
                <a:gd name="connsiteY14" fmla="*/ 561044 h 697251"/>
                <a:gd name="connsiteX15" fmla="*/ 1115999 w 1422912"/>
                <a:gd name="connsiteY15" fmla="*/ 517705 h 697251"/>
                <a:gd name="connsiteX16" fmla="*/ 1119095 w 1422912"/>
                <a:gd name="connsiteY16" fmla="*/ 517705 h 697251"/>
                <a:gd name="connsiteX17" fmla="*/ 1125286 w 1422912"/>
                <a:gd name="connsiteY17" fmla="*/ 517705 h 697251"/>
                <a:gd name="connsiteX18" fmla="*/ 1382223 w 1422912"/>
                <a:gd name="connsiteY18" fmla="*/ 362924 h 697251"/>
                <a:gd name="connsiteX19" fmla="*/ 1406988 w 1422912"/>
                <a:gd name="connsiteY19" fmla="*/ 95152 h 697251"/>
                <a:gd name="connsiteX20" fmla="*/ 1360554 w 1422912"/>
                <a:gd name="connsiteY20" fmla="*/ 45622 h 697251"/>
                <a:gd name="connsiteX21" fmla="*/ 1094330 w 1422912"/>
                <a:gd name="connsiteY21" fmla="*/ 68839 h 697251"/>
                <a:gd name="connsiteX22" fmla="*/ 1301737 w 1422912"/>
                <a:gd name="connsiteY22" fmla="*/ 314942 h 697251"/>
                <a:gd name="connsiteX23" fmla="*/ 1188747 w 1422912"/>
                <a:gd name="connsiteY23" fmla="*/ 403167 h 697251"/>
                <a:gd name="connsiteX24" fmla="*/ 1211964 w 1422912"/>
                <a:gd name="connsiteY24" fmla="*/ 285533 h 697251"/>
                <a:gd name="connsiteX25" fmla="*/ 1167077 w 1422912"/>
                <a:gd name="connsiteY25" fmla="*/ 138491 h 697251"/>
                <a:gd name="connsiteX26" fmla="*/ 1320311 w 1422912"/>
                <a:gd name="connsiteY26" fmla="*/ 130752 h 697251"/>
                <a:gd name="connsiteX27" fmla="*/ 1301737 w 1422912"/>
                <a:gd name="connsiteY27" fmla="*/ 314942 h 69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22912" h="697251">
                  <a:moveTo>
                    <a:pt x="1094330" y="68839"/>
                  </a:moveTo>
                  <a:cubicBezTo>
                    <a:pt x="1041704" y="132300"/>
                    <a:pt x="890019" y="155517"/>
                    <a:pt x="758455" y="155517"/>
                  </a:cubicBezTo>
                  <a:cubicBezTo>
                    <a:pt x="619152" y="155517"/>
                    <a:pt x="459727" y="129204"/>
                    <a:pt x="414840" y="58005"/>
                  </a:cubicBezTo>
                  <a:cubicBezTo>
                    <a:pt x="377693" y="79674"/>
                    <a:pt x="345189" y="107535"/>
                    <a:pt x="320424" y="143134"/>
                  </a:cubicBezTo>
                  <a:cubicBezTo>
                    <a:pt x="280181" y="127656"/>
                    <a:pt x="208981" y="92057"/>
                    <a:pt x="117660" y="14666"/>
                  </a:cubicBezTo>
                  <a:cubicBezTo>
                    <a:pt x="65035" y="-28673"/>
                    <a:pt x="-1521" y="36335"/>
                    <a:pt x="27" y="51813"/>
                  </a:cubicBezTo>
                  <a:cubicBezTo>
                    <a:pt x="3122" y="78126"/>
                    <a:pt x="65035" y="62648"/>
                    <a:pt x="111469" y="155517"/>
                  </a:cubicBezTo>
                  <a:cubicBezTo>
                    <a:pt x="150164" y="231360"/>
                    <a:pt x="178025" y="358280"/>
                    <a:pt x="233746" y="414002"/>
                  </a:cubicBezTo>
                  <a:cubicBezTo>
                    <a:pt x="247677" y="429480"/>
                    <a:pt x="264702" y="440314"/>
                    <a:pt x="284824" y="449601"/>
                  </a:cubicBezTo>
                  <a:lnTo>
                    <a:pt x="507709" y="449601"/>
                  </a:lnTo>
                  <a:lnTo>
                    <a:pt x="506161" y="497583"/>
                  </a:lnTo>
                  <a:cubicBezTo>
                    <a:pt x="504613" y="544018"/>
                    <a:pt x="496874" y="592000"/>
                    <a:pt x="484492" y="636887"/>
                  </a:cubicBezTo>
                  <a:cubicBezTo>
                    <a:pt x="540213" y="672486"/>
                    <a:pt x="639273" y="697251"/>
                    <a:pt x="750716" y="697251"/>
                  </a:cubicBezTo>
                  <a:cubicBezTo>
                    <a:pt x="925618" y="697251"/>
                    <a:pt x="1068017" y="638434"/>
                    <a:pt x="1068017" y="565687"/>
                  </a:cubicBezTo>
                  <a:cubicBezTo>
                    <a:pt x="1068017" y="564139"/>
                    <a:pt x="1068017" y="562592"/>
                    <a:pt x="1068017" y="561044"/>
                  </a:cubicBezTo>
                  <a:cubicBezTo>
                    <a:pt x="1085043" y="547114"/>
                    <a:pt x="1102069" y="533183"/>
                    <a:pt x="1115999" y="517705"/>
                  </a:cubicBezTo>
                  <a:cubicBezTo>
                    <a:pt x="1117547" y="517705"/>
                    <a:pt x="1117547" y="517705"/>
                    <a:pt x="1119095" y="517705"/>
                  </a:cubicBezTo>
                  <a:cubicBezTo>
                    <a:pt x="1120643" y="517705"/>
                    <a:pt x="1123738" y="517705"/>
                    <a:pt x="1125286" y="517705"/>
                  </a:cubicBezTo>
                  <a:cubicBezTo>
                    <a:pt x="1247563" y="500679"/>
                    <a:pt x="1345076" y="426384"/>
                    <a:pt x="1382223" y="362924"/>
                  </a:cubicBezTo>
                  <a:cubicBezTo>
                    <a:pt x="1434849" y="274699"/>
                    <a:pt x="1428658" y="150874"/>
                    <a:pt x="1406988" y="95152"/>
                  </a:cubicBezTo>
                  <a:cubicBezTo>
                    <a:pt x="1400797" y="71935"/>
                    <a:pt x="1382223" y="53361"/>
                    <a:pt x="1360554" y="45622"/>
                  </a:cubicBezTo>
                  <a:cubicBezTo>
                    <a:pt x="1270781" y="19309"/>
                    <a:pt x="1176364" y="28596"/>
                    <a:pt x="1094330" y="68839"/>
                  </a:cubicBezTo>
                  <a:close/>
                  <a:moveTo>
                    <a:pt x="1301737" y="314942"/>
                  </a:moveTo>
                  <a:cubicBezTo>
                    <a:pt x="1273876" y="355185"/>
                    <a:pt x="1233633" y="386141"/>
                    <a:pt x="1188747" y="403167"/>
                  </a:cubicBezTo>
                  <a:cubicBezTo>
                    <a:pt x="1204225" y="366019"/>
                    <a:pt x="1211964" y="325776"/>
                    <a:pt x="1211964" y="285533"/>
                  </a:cubicBezTo>
                  <a:cubicBezTo>
                    <a:pt x="1213512" y="232908"/>
                    <a:pt x="1198033" y="181830"/>
                    <a:pt x="1167077" y="138491"/>
                  </a:cubicBezTo>
                  <a:cubicBezTo>
                    <a:pt x="1216607" y="121465"/>
                    <a:pt x="1269233" y="118369"/>
                    <a:pt x="1320311" y="130752"/>
                  </a:cubicBezTo>
                  <a:cubicBezTo>
                    <a:pt x="1332693" y="161708"/>
                    <a:pt x="1338884" y="253029"/>
                    <a:pt x="1301737" y="314942"/>
                  </a:cubicBezTo>
                  <a:close/>
                </a:path>
              </a:pathLst>
            </a:custGeom>
            <a:solidFill>
              <a:srgbClr val="000000"/>
            </a:solidFill>
            <a:ln w="1547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C53DF47-506C-4B4A-970B-7B6EAE05F403}"/>
                </a:ext>
              </a:extLst>
            </p:cNvPr>
            <p:cNvSpPr/>
            <p:nvPr/>
          </p:nvSpPr>
          <p:spPr>
            <a:xfrm>
              <a:off x="9945290" y="2216943"/>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24CE3AC3-6573-4DCD-A067-496265750DFB}"/>
              </a:ext>
            </a:extLst>
          </p:cNvPr>
          <p:cNvSpPr/>
          <p:nvPr/>
        </p:nvSpPr>
        <p:spPr>
          <a:xfrm>
            <a:off x="9068990"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92252C1-1728-4FD7-8EE9-01B5323AE6D8}"/>
              </a:ext>
            </a:extLst>
          </p:cNvPr>
          <p:cNvSpPr/>
          <p:nvPr/>
        </p:nvSpPr>
        <p:spPr>
          <a:xfrm>
            <a:off x="9604771"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1B60FA2-F39B-4EE1-93F8-3E4BED6A67A5}"/>
              </a:ext>
            </a:extLst>
          </p:cNvPr>
          <p:cNvSpPr/>
          <p:nvPr/>
        </p:nvSpPr>
        <p:spPr>
          <a:xfrm>
            <a:off x="9068990"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EA81A3-962F-40CC-BDBB-D448733A2A3C}"/>
              </a:ext>
            </a:extLst>
          </p:cNvPr>
          <p:cNvSpPr/>
          <p:nvPr/>
        </p:nvSpPr>
        <p:spPr>
          <a:xfrm>
            <a:off x="9604771"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B925E7-F9C9-411A-B0BE-7ED2E3E6A3B6}"/>
              </a:ext>
            </a:extLst>
          </p:cNvPr>
          <p:cNvSpPr/>
          <p:nvPr/>
        </p:nvSpPr>
        <p:spPr>
          <a:xfrm>
            <a:off x="10140552"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A2C836-2711-4923-A8E4-8E44734FBC8E}"/>
              </a:ext>
            </a:extLst>
          </p:cNvPr>
          <p:cNvSpPr/>
          <p:nvPr/>
        </p:nvSpPr>
        <p:spPr>
          <a:xfrm>
            <a:off x="10676333"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EA9A660-5A49-4D20-AB61-1879BFC6DD2E}"/>
              </a:ext>
            </a:extLst>
          </p:cNvPr>
          <p:cNvSpPr/>
          <p:nvPr/>
        </p:nvSpPr>
        <p:spPr>
          <a:xfrm>
            <a:off x="10140552"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307CEF-5AB2-4DE2-8C84-85D5E3871365}"/>
              </a:ext>
            </a:extLst>
          </p:cNvPr>
          <p:cNvSpPr/>
          <p:nvPr/>
        </p:nvSpPr>
        <p:spPr>
          <a:xfrm>
            <a:off x="10676333"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BBD099D6-DEAB-4130-A7AF-9C57F3C36F0D}"/>
              </a:ext>
            </a:extLst>
          </p:cNvPr>
          <p:cNvSpPr txBox="1"/>
          <p:nvPr/>
        </p:nvSpPr>
        <p:spPr>
          <a:xfrm>
            <a:off x="521207" y="6596390"/>
            <a:ext cx="7316987" cy="261610"/>
          </a:xfrm>
          <a:prstGeom prst="rect">
            <a:avLst/>
          </a:prstGeom>
          <a:noFill/>
        </p:spPr>
        <p:txBody>
          <a:bodyPr wrap="square">
            <a:spAutoFit/>
          </a:bodyPr>
          <a:lstStyle/>
          <a:p>
            <a:r>
              <a:rPr lang="en-US" sz="1100" dirty="0">
                <a:hlinkClick r:id="rId2"/>
              </a:rPr>
              <a:t>[1] https://www.pbs.org/wgbh/nova/video/what-is-a-p-value/</a:t>
            </a:r>
            <a:endParaRPr lang="en-US" sz="1100" dirty="0"/>
          </a:p>
        </p:txBody>
      </p:sp>
    </p:spTree>
    <p:extLst>
      <p:ext uri="{BB962C8B-B14F-4D97-AF65-F5344CB8AC3E}">
        <p14:creationId xmlns:p14="http://schemas.microsoft.com/office/powerpoint/2010/main" val="1113703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P-Hacking</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3" y="1435607"/>
            <a:ext cx="7134935" cy="5269993"/>
          </a:xfrm>
        </p:spPr>
        <p:txBody>
          <a:bodyPr>
            <a:normAutofit fontScale="70000" lnSpcReduction="20000"/>
          </a:bodyPr>
          <a:lstStyle/>
          <a:p>
            <a:r>
              <a:rPr lang="en-US" sz="2200" b="1" dirty="0">
                <a:solidFill>
                  <a:srgbClr val="FF0000"/>
                </a:solidFill>
              </a:rPr>
              <a:t>P-hacking</a:t>
            </a:r>
            <a:r>
              <a:rPr lang="en-US" sz="2200" b="1" dirty="0">
                <a:solidFill>
                  <a:schemeClr val="tx1"/>
                </a:solidFill>
              </a:rPr>
              <a:t> is cherry-picking models and data that produces a desired result rather than a realistic one.</a:t>
            </a:r>
          </a:p>
          <a:p>
            <a:pPr marL="342900" indent="-342900">
              <a:buFont typeface="Arial" panose="020B0604020202020204" pitchFamily="34" charset="0"/>
              <a:buChar char="•"/>
            </a:pPr>
            <a:r>
              <a:rPr lang="en-US" sz="2200" dirty="0">
                <a:solidFill>
                  <a:schemeClr val="tx1"/>
                </a:solidFill>
              </a:rPr>
              <a:t>P-hacking is data mining for a p-value of less than .05</a:t>
            </a:r>
          </a:p>
          <a:p>
            <a:pPr marL="285750" indent="-285750">
              <a:buFont typeface="Arial" panose="020B0604020202020204" pitchFamily="34" charset="0"/>
              <a:buChar char="•"/>
            </a:pPr>
            <a:r>
              <a:rPr lang="en-US" sz="2200" dirty="0"/>
              <a:t>Undisciplined and pressured practices are often the cause.</a:t>
            </a:r>
          </a:p>
          <a:p>
            <a:pPr marL="285750" indent="-285750">
              <a:buFont typeface="Arial" panose="020B0604020202020204" pitchFamily="34" charset="0"/>
              <a:buChar char="•"/>
            </a:pPr>
            <a:r>
              <a:rPr lang="en-US" sz="2200" dirty="0"/>
              <a:t>Simply choosing a model because “it looks significant” or “solves my objective”, rather than challenging it, is a subtle and easy way to p-hack. </a:t>
            </a:r>
          </a:p>
          <a:p>
            <a:r>
              <a:rPr lang="en-US" sz="2200" b="1" dirty="0"/>
              <a:t>This can lead to an inflation of false positives, where our model becomes too optimistic about an outcome but performs poorly in the wild. </a:t>
            </a:r>
          </a:p>
          <a:p>
            <a:r>
              <a:rPr lang="en-US" sz="2200" b="1" dirty="0"/>
              <a:t>P-hacking is allegedly </a:t>
            </a:r>
            <a:r>
              <a:rPr lang="en-US" sz="2200" b="1" dirty="0">
                <a:hlinkClick r:id="rId3"/>
              </a:rPr>
              <a:t>responsible for the replicability crisis</a:t>
            </a:r>
            <a:r>
              <a:rPr lang="en-US" sz="2200" b="1" baseline="30000" dirty="0"/>
              <a:t>1</a:t>
            </a:r>
            <a:r>
              <a:rPr lang="en-US" sz="2200" b="1" dirty="0"/>
              <a:t>, and is arguably made worse with the availability of data and machine learning. </a:t>
            </a:r>
            <a:endParaRPr lang="en-US" dirty="0"/>
          </a:p>
        </p:txBody>
      </p:sp>
      <p:pic>
        <p:nvPicPr>
          <p:cNvPr id="4" name="Picture 3">
            <a:extLst>
              <a:ext uri="{FF2B5EF4-FFF2-40B4-BE49-F238E27FC236}">
                <a16:creationId xmlns:a16="http://schemas.microsoft.com/office/drawing/2014/main" id="{1EE5D7BD-DF49-4C6C-A5DA-9069E2397FD6}"/>
              </a:ext>
            </a:extLst>
          </p:cNvPr>
          <p:cNvPicPr>
            <a:picLocks noChangeAspect="1"/>
          </p:cNvPicPr>
          <p:nvPr/>
        </p:nvPicPr>
        <p:blipFill>
          <a:blip r:embed="rId4"/>
          <a:stretch>
            <a:fillRect/>
          </a:stretch>
        </p:blipFill>
        <p:spPr>
          <a:xfrm>
            <a:off x="8236693" y="1364850"/>
            <a:ext cx="3442903" cy="3075214"/>
          </a:xfrm>
          <a:prstGeom prst="rect">
            <a:avLst/>
          </a:prstGeom>
        </p:spPr>
      </p:pic>
      <p:sp>
        <p:nvSpPr>
          <p:cNvPr id="8" name="TextBox 7">
            <a:extLst>
              <a:ext uri="{FF2B5EF4-FFF2-40B4-BE49-F238E27FC236}">
                <a16:creationId xmlns:a16="http://schemas.microsoft.com/office/drawing/2014/main" id="{C374DC83-A5F2-447A-B459-37D69BFEF55B}"/>
              </a:ext>
            </a:extLst>
          </p:cNvPr>
          <p:cNvSpPr txBox="1"/>
          <p:nvPr/>
        </p:nvSpPr>
        <p:spPr>
          <a:xfrm>
            <a:off x="539493" y="6256055"/>
            <a:ext cx="11197688" cy="307777"/>
          </a:xfrm>
          <a:prstGeom prst="rect">
            <a:avLst/>
          </a:prstGeom>
          <a:noFill/>
        </p:spPr>
        <p:txBody>
          <a:bodyPr wrap="square">
            <a:spAutoFit/>
          </a:bodyPr>
          <a:lstStyle/>
          <a:p>
            <a:r>
              <a:rPr lang="en-US" sz="1400" b="0" i="1" dirty="0">
                <a:solidFill>
                  <a:srgbClr val="212121"/>
                </a:solidFill>
                <a:effectLst/>
                <a:latin typeface="BlinkMacSystemFont"/>
              </a:rPr>
              <a:t>[1] Ioannidis JP. Why most published research findings are false. </a:t>
            </a:r>
            <a:r>
              <a:rPr lang="en-US" sz="1400" b="0" i="1" dirty="0" err="1">
                <a:solidFill>
                  <a:srgbClr val="212121"/>
                </a:solidFill>
                <a:effectLst/>
                <a:latin typeface="BlinkMacSystemFont"/>
              </a:rPr>
              <a:t>PLoS</a:t>
            </a:r>
            <a:r>
              <a:rPr lang="en-US" sz="1400" b="0" i="1" dirty="0">
                <a:solidFill>
                  <a:srgbClr val="212121"/>
                </a:solidFill>
                <a:effectLst/>
                <a:latin typeface="BlinkMacSystemFont"/>
              </a:rPr>
              <a:t> Med. 2005;2(8):e124. doi:10.1371/journal.pmed.0020124</a:t>
            </a:r>
            <a:endParaRPr lang="en-US" sz="1400" i="1" dirty="0"/>
          </a:p>
        </p:txBody>
      </p:sp>
    </p:spTree>
    <p:extLst>
      <p:ext uri="{BB962C8B-B14F-4D97-AF65-F5344CB8AC3E}">
        <p14:creationId xmlns:p14="http://schemas.microsoft.com/office/powerpoint/2010/main" val="251237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P-Hacking</a:t>
            </a:r>
          </a:p>
        </p:txBody>
      </p:sp>
      <p:pic>
        <p:nvPicPr>
          <p:cNvPr id="4" name="Picture 3">
            <a:extLst>
              <a:ext uri="{FF2B5EF4-FFF2-40B4-BE49-F238E27FC236}">
                <a16:creationId xmlns:a16="http://schemas.microsoft.com/office/drawing/2014/main" id="{1EE5D7BD-DF49-4C6C-A5DA-9069E2397FD6}"/>
              </a:ext>
            </a:extLst>
          </p:cNvPr>
          <p:cNvPicPr>
            <a:picLocks noChangeAspect="1"/>
          </p:cNvPicPr>
          <p:nvPr/>
        </p:nvPicPr>
        <p:blipFill>
          <a:blip r:embed="rId3"/>
          <a:stretch>
            <a:fillRect/>
          </a:stretch>
        </p:blipFill>
        <p:spPr>
          <a:xfrm>
            <a:off x="8236693" y="1364850"/>
            <a:ext cx="3442903" cy="3075214"/>
          </a:xfrm>
          <a:prstGeom prst="rect">
            <a:avLst/>
          </a:prstGeom>
        </p:spPr>
      </p:pic>
      <p:sp>
        <p:nvSpPr>
          <p:cNvPr id="5" name="Rectangle 4">
            <a:extLst>
              <a:ext uri="{FF2B5EF4-FFF2-40B4-BE49-F238E27FC236}">
                <a16:creationId xmlns:a16="http://schemas.microsoft.com/office/drawing/2014/main" id="{97B39EDF-0295-4BB3-907C-00346523394C}"/>
              </a:ext>
            </a:extLst>
          </p:cNvPr>
          <p:cNvSpPr/>
          <p:nvPr/>
        </p:nvSpPr>
        <p:spPr>
          <a:xfrm>
            <a:off x="705491" y="1469325"/>
            <a:ext cx="7688496" cy="5257850"/>
          </a:xfrm>
          <a:prstGeom prst="rect">
            <a:avLst/>
          </a:prstGeom>
        </p:spPr>
        <p:txBody>
          <a:bodyPr wrap="square">
            <a:spAutoFit/>
          </a:bodyPr>
          <a:lstStyle/>
          <a:p>
            <a:pPr>
              <a:spcAft>
                <a:spcPts val="100"/>
              </a:spcAft>
            </a:pPr>
            <a:r>
              <a:rPr lang="en-US" b="1" dirty="0"/>
              <a:t>Examples of P-Hacking: </a:t>
            </a:r>
          </a:p>
          <a:p>
            <a:pPr marL="285750" indent="-285750">
              <a:spcAft>
                <a:spcPts val="100"/>
              </a:spcAft>
              <a:buFont typeface="Arial" panose="020B0604020202020204" pitchFamily="34" charset="0"/>
              <a:buChar char="•"/>
            </a:pPr>
            <a:r>
              <a:rPr lang="en-US" dirty="0"/>
              <a:t>Collecting </a:t>
            </a:r>
            <a:r>
              <a:rPr lang="en-US" i="1" dirty="0"/>
              <a:t>just enough </a:t>
            </a:r>
            <a:r>
              <a:rPr lang="en-US" dirty="0"/>
              <a:t>data to get a desired result.</a:t>
            </a:r>
          </a:p>
          <a:p>
            <a:pPr marL="285750" indent="-285750">
              <a:spcAft>
                <a:spcPts val="100"/>
              </a:spcAft>
              <a:buFont typeface="Arial" panose="020B0604020202020204" pitchFamily="34" charset="0"/>
              <a:buChar char="•"/>
            </a:pPr>
            <a:r>
              <a:rPr lang="en-US" dirty="0"/>
              <a:t>Removing inconvenient data as “outliers” or “noise”</a:t>
            </a:r>
          </a:p>
          <a:p>
            <a:pPr marL="285750" indent="-285750">
              <a:spcAft>
                <a:spcPts val="100"/>
              </a:spcAft>
              <a:buFont typeface="Arial" panose="020B0604020202020204" pitchFamily="34" charset="0"/>
              <a:buChar char="•"/>
            </a:pPr>
            <a:r>
              <a:rPr lang="en-US" dirty="0"/>
              <a:t>Shopping for variables that give a desired result</a:t>
            </a:r>
          </a:p>
          <a:p>
            <a:pPr marL="285750" indent="-285750">
              <a:spcAft>
                <a:spcPts val="100"/>
              </a:spcAft>
              <a:buFont typeface="Arial" panose="020B0604020202020204" pitchFamily="34" charset="0"/>
              <a:buChar char="•"/>
            </a:pPr>
            <a:r>
              <a:rPr lang="en-US" dirty="0"/>
              <a:t>Dividing data into sub-groups, and focusing on one group</a:t>
            </a:r>
          </a:p>
          <a:p>
            <a:pPr marL="285750" indent="-285750">
              <a:spcAft>
                <a:spcPts val="100"/>
              </a:spcAft>
              <a:buFont typeface="Arial" panose="020B0604020202020204" pitchFamily="34" charset="0"/>
              <a:buChar char="•"/>
            </a:pPr>
            <a:r>
              <a:rPr lang="en-US" dirty="0"/>
              <a:t>Shopping model parameters that give the right result </a:t>
            </a:r>
          </a:p>
          <a:p>
            <a:pPr marL="285750" indent="-285750">
              <a:spcAft>
                <a:spcPts val="100"/>
              </a:spcAft>
              <a:buFont typeface="Arial" panose="020B0604020202020204" pitchFamily="34" charset="0"/>
              <a:buChar char="•"/>
            </a:pPr>
            <a:r>
              <a:rPr lang="en-US" dirty="0"/>
              <a:t>Using random seeds that produce desired outcomes</a:t>
            </a:r>
          </a:p>
          <a:p>
            <a:pPr>
              <a:spcAft>
                <a:spcPts val="100"/>
              </a:spcAft>
            </a:pPr>
            <a:endParaRPr lang="en-US" dirty="0"/>
          </a:p>
          <a:p>
            <a:pPr>
              <a:spcAft>
                <a:spcPts val="100"/>
              </a:spcAft>
            </a:pPr>
            <a:r>
              <a:rPr lang="en-US" b="1" dirty="0"/>
              <a:t>Motivations for P-Hacking: </a:t>
            </a:r>
          </a:p>
          <a:p>
            <a:pPr marL="342900" indent="-342900">
              <a:spcAft>
                <a:spcPts val="100"/>
              </a:spcAft>
              <a:buFont typeface="Arial" panose="020B0604020202020204" pitchFamily="34" charset="0"/>
              <a:buChar char="•"/>
            </a:pPr>
            <a:r>
              <a:rPr lang="en-US" dirty="0"/>
              <a:t>Research pressure: “No paper, no funding”</a:t>
            </a:r>
          </a:p>
          <a:p>
            <a:pPr marL="342900" indent="-342900">
              <a:spcAft>
                <a:spcPts val="100"/>
              </a:spcAft>
              <a:buFont typeface="Arial" panose="020B0604020202020204" pitchFamily="34" charset="0"/>
              <a:buChar char="•"/>
            </a:pPr>
            <a:r>
              <a:rPr lang="en-US" dirty="0"/>
              <a:t>Job pressure: “Our client wants to see a model that predicts 10% savings in transportation costs”</a:t>
            </a:r>
          </a:p>
          <a:p>
            <a:pPr marL="342900" indent="-342900">
              <a:spcAft>
                <a:spcPts val="100"/>
              </a:spcAft>
              <a:buFont typeface="Arial" panose="020B0604020202020204" pitchFamily="34" charset="0"/>
              <a:buChar char="•"/>
            </a:pPr>
            <a:r>
              <a:rPr lang="en-US" dirty="0"/>
              <a:t>Startup pressure: “Our VC investors want a demonstration, so find a dataset that will produce favorable results.” </a:t>
            </a:r>
          </a:p>
          <a:p>
            <a:pPr>
              <a:spcAft>
                <a:spcPts val="100"/>
              </a:spcAft>
            </a:pPr>
            <a:endParaRPr lang="en-US" dirty="0"/>
          </a:p>
          <a:p>
            <a:pPr>
              <a:spcAft>
                <a:spcPts val="100"/>
              </a:spcAft>
            </a:pPr>
            <a:r>
              <a:rPr lang="en-US" b="1" dirty="0"/>
              <a:t>Is P-hacking malicious and deceptive? Not usually, it is often human nature operating under pressure and career survival.</a:t>
            </a:r>
            <a:endParaRPr lang="en-US" dirty="0"/>
          </a:p>
          <a:p>
            <a:pPr>
              <a:spcAft>
                <a:spcPts val="100"/>
              </a:spcAft>
            </a:pPr>
            <a:endParaRPr lang="en-US" dirty="0"/>
          </a:p>
        </p:txBody>
      </p:sp>
    </p:spTree>
    <p:extLst>
      <p:ext uri="{BB962C8B-B14F-4D97-AF65-F5344CB8AC3E}">
        <p14:creationId xmlns:p14="http://schemas.microsoft.com/office/powerpoint/2010/main" val="465206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P-Hacking</a:t>
            </a:r>
          </a:p>
        </p:txBody>
      </p:sp>
      <p:pic>
        <p:nvPicPr>
          <p:cNvPr id="4" name="Picture 3">
            <a:extLst>
              <a:ext uri="{FF2B5EF4-FFF2-40B4-BE49-F238E27FC236}">
                <a16:creationId xmlns:a16="http://schemas.microsoft.com/office/drawing/2014/main" id="{1EE5D7BD-DF49-4C6C-A5DA-9069E2397FD6}"/>
              </a:ext>
            </a:extLst>
          </p:cNvPr>
          <p:cNvPicPr>
            <a:picLocks noChangeAspect="1"/>
          </p:cNvPicPr>
          <p:nvPr/>
        </p:nvPicPr>
        <p:blipFill>
          <a:blip r:embed="rId3"/>
          <a:stretch>
            <a:fillRect/>
          </a:stretch>
        </p:blipFill>
        <p:spPr>
          <a:xfrm>
            <a:off x="2584830" y="1978479"/>
            <a:ext cx="3442903" cy="3075214"/>
          </a:xfrm>
          <a:prstGeom prst="rect">
            <a:avLst/>
          </a:prstGeom>
        </p:spPr>
      </p:pic>
      <p:sp>
        <p:nvSpPr>
          <p:cNvPr id="5" name="TextBox 4">
            <a:extLst>
              <a:ext uri="{FF2B5EF4-FFF2-40B4-BE49-F238E27FC236}">
                <a16:creationId xmlns:a16="http://schemas.microsoft.com/office/drawing/2014/main" id="{529BAD09-BF71-405C-9FB9-1AC061D4C123}"/>
              </a:ext>
            </a:extLst>
          </p:cNvPr>
          <p:cNvSpPr txBox="1"/>
          <p:nvPr/>
        </p:nvSpPr>
        <p:spPr>
          <a:xfrm>
            <a:off x="2584830" y="5053694"/>
            <a:ext cx="3415814" cy="798658"/>
          </a:xfrm>
          <a:prstGeom prst="rect">
            <a:avLst/>
          </a:prstGeom>
        </p:spPr>
        <p:txBody>
          <a:bodyPr vert="horz" wrap="square" lIns="91440" tIns="45720" rIns="91440" bIns="45720" rtlCol="0">
            <a:normAutofit/>
          </a:bodyPr>
          <a:lstStyle/>
          <a:p>
            <a:pPr algn="l">
              <a:spcAft>
                <a:spcPts val="2000"/>
              </a:spcAft>
            </a:pPr>
            <a:r>
              <a:rPr lang="en-US" sz="1600" i="1" dirty="0">
                <a:solidFill>
                  <a:srgbClr val="FF0000"/>
                </a:solidFill>
                <a:latin typeface="Segoe UI" panose="020B0502040204020203" pitchFamily="34" charset="0"/>
                <a:cs typeface="Segoe UI" panose="020B0502040204020203" pitchFamily="34" charset="0"/>
              </a:rPr>
              <a:t>“Look! I found a positive correlation!”</a:t>
            </a:r>
          </a:p>
        </p:txBody>
      </p:sp>
      <p:sp>
        <p:nvSpPr>
          <p:cNvPr id="9" name="Rectangle 8">
            <a:extLst>
              <a:ext uri="{FF2B5EF4-FFF2-40B4-BE49-F238E27FC236}">
                <a16:creationId xmlns:a16="http://schemas.microsoft.com/office/drawing/2014/main" id="{2B635297-1790-4D44-AF6D-0A10E71AE40E}"/>
              </a:ext>
            </a:extLst>
          </p:cNvPr>
          <p:cNvSpPr/>
          <p:nvPr/>
        </p:nvSpPr>
        <p:spPr>
          <a:xfrm>
            <a:off x="6634531" y="2500423"/>
            <a:ext cx="3162299" cy="203132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i="1" dirty="0"/>
              <a:t>“If you torture the data long enough, it will confess.” </a:t>
            </a:r>
          </a:p>
          <a:p>
            <a:br>
              <a:rPr lang="en-US" dirty="0"/>
            </a:br>
            <a:r>
              <a:rPr lang="en-US" dirty="0"/>
              <a:t>― Ronald H. Coase, </a:t>
            </a:r>
            <a:r>
              <a:rPr lang="en-US" dirty="0">
                <a:hlinkClick r:id="rId4"/>
              </a:rPr>
              <a:t>Essays on Economics and Economists</a:t>
            </a:r>
            <a:r>
              <a:rPr lang="en-US" dirty="0"/>
              <a:t> </a:t>
            </a:r>
          </a:p>
        </p:txBody>
      </p:sp>
    </p:spTree>
    <p:extLst>
      <p:ext uri="{BB962C8B-B14F-4D97-AF65-F5344CB8AC3E}">
        <p14:creationId xmlns:p14="http://schemas.microsoft.com/office/powerpoint/2010/main" val="266701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4FB8-9629-414F-8904-BDE28B848F6F}"/>
              </a:ext>
            </a:extLst>
          </p:cNvPr>
          <p:cNvSpPr>
            <a:spLocks noGrp="1"/>
          </p:cNvSpPr>
          <p:nvPr>
            <p:ph type="title"/>
          </p:nvPr>
        </p:nvSpPr>
        <p:spPr>
          <a:xfrm>
            <a:off x="521206" y="448056"/>
            <a:ext cx="8762493" cy="640080"/>
          </a:xfrm>
        </p:spPr>
        <p:txBody>
          <a:bodyPr>
            <a:normAutofit fontScale="90000"/>
          </a:bodyPr>
          <a:lstStyle/>
          <a:p>
            <a:r>
              <a:rPr lang="en-US" dirty="0"/>
              <a:t>A Scikit-Learn Neural Network to Recognize Handwritten Digits</a:t>
            </a:r>
          </a:p>
        </p:txBody>
      </p:sp>
      <p:sp>
        <p:nvSpPr>
          <p:cNvPr id="4" name="Rectangle 1">
            <a:extLst>
              <a:ext uri="{FF2B5EF4-FFF2-40B4-BE49-F238E27FC236}">
                <a16:creationId xmlns:a16="http://schemas.microsoft.com/office/drawing/2014/main" id="{CEE5E6CD-71AC-4C32-843F-E8353B8FFC1E}"/>
              </a:ext>
            </a:extLst>
          </p:cNvPr>
          <p:cNvSpPr>
            <a:spLocks noChangeArrowheads="1"/>
          </p:cNvSpPr>
          <p:nvPr/>
        </p:nvSpPr>
        <p:spPr bwMode="auto">
          <a:xfrm>
            <a:off x="2312167" y="1547074"/>
            <a:ext cx="7567666" cy="48628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80"/>
                </a:solidFill>
                <a:effectLst/>
                <a:latin typeface="Consolas" panose="020B0609020204030204" pitchFamily="49" charset="0"/>
              </a:rPr>
              <a:t>import </a:t>
            </a:r>
            <a:r>
              <a:rPr kumimoji="0" lang="en-US" altLang="en-US" sz="1000" b="0" i="0" u="none" strike="noStrike" cap="none" normalizeH="0" baseline="0" err="1">
                <a:ln>
                  <a:noFill/>
                </a:ln>
                <a:solidFill>
                  <a:srgbClr val="000000"/>
                </a:solidFill>
                <a:effectLst/>
                <a:latin typeface="Consolas" panose="020B0609020204030204" pitchFamily="49" charset="0"/>
              </a:rPr>
              <a:t>numpy</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1" i="0" u="none" strike="noStrike" cap="none" normalizeH="0" baseline="0">
                <a:ln>
                  <a:noFill/>
                </a:ln>
                <a:solidFill>
                  <a:srgbClr val="000080"/>
                </a:solidFill>
                <a:effectLst/>
                <a:latin typeface="Consolas" panose="020B0609020204030204" pitchFamily="49" charset="0"/>
              </a:rPr>
              <a:t>as </a:t>
            </a:r>
            <a:r>
              <a:rPr kumimoji="0" lang="en-US" altLang="en-US" sz="1000" b="0" i="0" u="none" strike="noStrike" cap="none" normalizeH="0" baseline="0">
                <a:ln>
                  <a:noFill/>
                </a:ln>
                <a:solidFill>
                  <a:srgbClr val="000000"/>
                </a:solidFill>
                <a:effectLst/>
                <a:latin typeface="Consolas" panose="020B0609020204030204" pitchFamily="49" charset="0"/>
              </a:rPr>
              <a:t>np</a:t>
            </a: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1" i="0" u="none" strike="noStrike" cap="none" normalizeH="0" baseline="0">
                <a:ln>
                  <a:noFill/>
                </a:ln>
                <a:solidFill>
                  <a:srgbClr val="000080"/>
                </a:solidFill>
                <a:effectLst/>
                <a:latin typeface="Consolas" panose="020B0609020204030204" pitchFamily="49" charset="0"/>
              </a:rPr>
              <a:t>import </a:t>
            </a:r>
            <a:r>
              <a:rPr kumimoji="0" lang="en-US" altLang="en-US" sz="1000" b="0" i="0" u="none" strike="noStrike" cap="none" normalizeH="0" baseline="0">
                <a:ln>
                  <a:noFill/>
                </a:ln>
                <a:solidFill>
                  <a:srgbClr val="000000"/>
                </a:solidFill>
                <a:effectLst/>
                <a:latin typeface="Consolas" panose="020B0609020204030204" pitchFamily="49" charset="0"/>
              </a:rPr>
              <a:t>pandas </a:t>
            </a:r>
            <a:r>
              <a:rPr kumimoji="0" lang="en-US" altLang="en-US" sz="1000" b="1" i="0" u="none" strike="noStrike" cap="none" normalizeH="0" baseline="0">
                <a:ln>
                  <a:noFill/>
                </a:ln>
                <a:solidFill>
                  <a:srgbClr val="000080"/>
                </a:solidFill>
                <a:effectLst/>
                <a:latin typeface="Consolas" panose="020B0609020204030204" pitchFamily="49" charset="0"/>
              </a:rPr>
              <a:t>as </a:t>
            </a:r>
            <a:r>
              <a:rPr kumimoji="0" lang="en-US" altLang="en-US" sz="1000" b="0" i="0" u="none" strike="noStrike" cap="none" normalizeH="0" baseline="0">
                <a:ln>
                  <a:noFill/>
                </a:ln>
                <a:solidFill>
                  <a:srgbClr val="000000"/>
                </a:solidFill>
                <a:effectLst/>
                <a:latin typeface="Consolas" panose="020B0609020204030204" pitchFamily="49" charset="0"/>
              </a:rPr>
              <a:t>pd</a:t>
            </a: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0" i="1" u="none" strike="noStrike" cap="none" normalizeH="0" baseline="0">
                <a:ln>
                  <a:noFill/>
                </a:ln>
                <a:solidFill>
                  <a:srgbClr val="808080"/>
                </a:solidFill>
                <a:effectLst/>
                <a:latin typeface="Consolas" panose="020B0609020204030204" pitchFamily="49" charset="0"/>
              </a:rPr>
              <a:t># load data</a:t>
            </a:r>
            <a:br>
              <a:rPr kumimoji="0" lang="en-US" altLang="en-US" sz="1000" b="0" i="1" u="none" strike="noStrike" cap="none" normalizeH="0" baseline="0">
                <a:ln>
                  <a:noFill/>
                </a:ln>
                <a:solidFill>
                  <a:srgbClr val="808080"/>
                </a:solidFill>
                <a:effectLst/>
                <a:latin typeface="Consolas" panose="020B0609020204030204" pitchFamily="49" charset="0"/>
              </a:rPr>
            </a:br>
            <a:r>
              <a:rPr kumimoji="0" lang="en-US" altLang="en-US" sz="1000" b="1" i="0" u="none" strike="noStrike" cap="none" normalizeH="0" baseline="0">
                <a:ln>
                  <a:noFill/>
                </a:ln>
                <a:solidFill>
                  <a:srgbClr val="000080"/>
                </a:solidFill>
                <a:effectLst/>
                <a:latin typeface="Consolas" panose="020B0609020204030204" pitchFamily="49" charset="0"/>
              </a:rPr>
              <a:t>from </a:t>
            </a:r>
            <a:r>
              <a:rPr kumimoji="0" lang="en-US" altLang="en-US" sz="1000" b="0" i="0" u="none" strike="noStrike" cap="none" normalizeH="0" baseline="0" err="1">
                <a:ln>
                  <a:noFill/>
                </a:ln>
                <a:solidFill>
                  <a:srgbClr val="000000"/>
                </a:solidFill>
                <a:effectLst/>
                <a:latin typeface="Consolas" panose="020B0609020204030204" pitchFamily="49" charset="0"/>
              </a:rPr>
              <a:t>sklearn.model_selection</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1" i="0" u="none" strike="noStrike" cap="none" normalizeH="0" baseline="0">
                <a:ln>
                  <a:noFill/>
                </a:ln>
                <a:solidFill>
                  <a:srgbClr val="000080"/>
                </a:solidFill>
                <a:effectLst/>
                <a:latin typeface="Consolas" panose="020B0609020204030204" pitchFamily="49" charset="0"/>
              </a:rPr>
              <a:t>import </a:t>
            </a:r>
            <a:r>
              <a:rPr kumimoji="0" lang="en-US" altLang="en-US" sz="1000" b="0" i="0" u="none" strike="noStrike" cap="none" normalizeH="0" baseline="0" err="1">
                <a:ln>
                  <a:noFill/>
                </a:ln>
                <a:solidFill>
                  <a:srgbClr val="000000"/>
                </a:solidFill>
                <a:effectLst/>
                <a:latin typeface="Consolas" panose="020B0609020204030204" pitchFamily="49" charset="0"/>
              </a:rPr>
              <a:t>train_test_split</a:t>
            </a: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1" i="0" u="none" strike="noStrike" cap="none" normalizeH="0" baseline="0">
                <a:ln>
                  <a:noFill/>
                </a:ln>
                <a:solidFill>
                  <a:srgbClr val="000080"/>
                </a:solidFill>
                <a:effectLst/>
                <a:latin typeface="Consolas" panose="020B0609020204030204" pitchFamily="49" charset="0"/>
              </a:rPr>
              <a:t>from </a:t>
            </a:r>
            <a:r>
              <a:rPr kumimoji="0" lang="en-US" altLang="en-US" sz="1000" b="0" i="0" u="none" strike="noStrike" cap="none" normalizeH="0" baseline="0" err="1">
                <a:ln>
                  <a:noFill/>
                </a:ln>
                <a:solidFill>
                  <a:srgbClr val="000000"/>
                </a:solidFill>
                <a:effectLst/>
                <a:latin typeface="Consolas" panose="020B0609020204030204" pitchFamily="49" charset="0"/>
              </a:rPr>
              <a:t>sklearn.neural_network</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1" i="0" u="none" strike="noStrike" cap="none" normalizeH="0" baseline="0">
                <a:ln>
                  <a:noFill/>
                </a:ln>
                <a:solidFill>
                  <a:srgbClr val="000080"/>
                </a:solidFill>
                <a:effectLst/>
                <a:latin typeface="Consolas" panose="020B0609020204030204" pitchFamily="49" charset="0"/>
              </a:rPr>
              <a:t>import </a:t>
            </a:r>
            <a:r>
              <a:rPr kumimoji="0" lang="en-US" altLang="en-US" sz="1000" b="0" i="0" u="none" strike="noStrike" cap="none" normalizeH="0" baseline="0" err="1">
                <a:ln>
                  <a:noFill/>
                </a:ln>
                <a:solidFill>
                  <a:srgbClr val="000000"/>
                </a:solidFill>
                <a:effectLst/>
                <a:latin typeface="Consolas" panose="020B0609020204030204" pitchFamily="49" charset="0"/>
              </a:rPr>
              <a:t>MLPClassifier</a:t>
            </a:r>
            <a:br>
              <a:rPr kumimoji="0" lang="en-US" altLang="en-US" sz="1000" b="0" i="0" u="none" strike="noStrike" cap="none" normalizeH="0" baseline="0">
                <a:ln>
                  <a:noFill/>
                </a:ln>
                <a:solidFill>
                  <a:srgbClr val="000000"/>
                </a:solidFill>
                <a:effectLst/>
                <a:latin typeface="Consolas" panose="020B0609020204030204" pitchFamily="49" charset="0"/>
              </a:rPr>
            </a:b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0" i="0" u="none" strike="noStrike" cap="none" normalizeH="0" baseline="0">
                <a:ln>
                  <a:noFill/>
                </a:ln>
                <a:solidFill>
                  <a:srgbClr val="000000"/>
                </a:solidFill>
                <a:effectLst/>
                <a:latin typeface="Consolas" panose="020B0609020204030204" pitchFamily="49" charset="0"/>
              </a:rPr>
              <a:t>df = </a:t>
            </a:r>
            <a:r>
              <a:rPr kumimoji="0" lang="en-US" altLang="en-US" sz="1000" b="0" i="0" u="none" strike="noStrike" cap="none" normalizeH="0" baseline="0" err="1">
                <a:ln>
                  <a:noFill/>
                </a:ln>
                <a:solidFill>
                  <a:srgbClr val="000000"/>
                </a:solidFill>
                <a:effectLst/>
                <a:latin typeface="Consolas" panose="020B0609020204030204" pitchFamily="49" charset="0"/>
              </a:rPr>
              <a:t>pd.read_csv</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1" i="0" u="none" strike="noStrike" cap="none" normalizeH="0" baseline="0">
                <a:ln>
                  <a:noFill/>
                </a:ln>
                <a:solidFill>
                  <a:srgbClr val="008080"/>
                </a:solidFill>
                <a:effectLst/>
                <a:latin typeface="Consolas" panose="020B0609020204030204" pitchFamily="49" charset="0"/>
              </a:rPr>
              <a:t>'../../data/mnist_784.csv'</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a:ln>
                  <a:noFill/>
                </a:ln>
                <a:solidFill>
                  <a:srgbClr val="660099"/>
                </a:solidFill>
                <a:effectLst/>
                <a:latin typeface="Consolas" panose="020B0609020204030204" pitchFamily="49" charset="0"/>
              </a:rPr>
              <a:t>delimiter</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1" i="0" u="none" strike="noStrike" cap="none" normalizeH="0" baseline="0">
                <a:ln>
                  <a:noFill/>
                </a:ln>
                <a:solidFill>
                  <a:srgbClr val="008080"/>
                </a:solidFill>
                <a:effectLst/>
                <a:latin typeface="Consolas" panose="020B0609020204030204" pitchFamily="49" charset="0"/>
              </a:rPr>
              <a:t>","</a:t>
            </a:r>
            <a:r>
              <a:rPr kumimoji="0" lang="en-US" altLang="en-US" sz="1000" b="0" i="0" u="none" strike="noStrike" cap="none" normalizeH="0" baseline="0">
                <a:ln>
                  <a:noFill/>
                </a:ln>
                <a:solidFill>
                  <a:srgbClr val="000000"/>
                </a:solidFill>
                <a:effectLst/>
                <a:latin typeface="Consolas" panose="020B0609020204030204" pitchFamily="49" charset="0"/>
              </a:rPr>
              <a:t>)</a:t>
            </a:r>
            <a:br>
              <a:rPr kumimoji="0" lang="en-US" altLang="en-US" sz="1000" b="0" i="0" u="none" strike="noStrike" cap="none" normalizeH="0" baseline="0">
                <a:ln>
                  <a:noFill/>
                </a:ln>
                <a:solidFill>
                  <a:srgbClr val="000000"/>
                </a:solidFill>
                <a:effectLst/>
                <a:latin typeface="Consolas" panose="020B0609020204030204" pitchFamily="49" charset="0"/>
              </a:rPr>
            </a:b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0" i="1" u="none" strike="noStrike" cap="none" normalizeH="0" baseline="0">
                <a:ln>
                  <a:noFill/>
                </a:ln>
                <a:solidFill>
                  <a:srgbClr val="808080"/>
                </a:solidFill>
                <a:effectLst/>
                <a:latin typeface="Consolas" panose="020B0609020204030204" pitchFamily="49" charset="0"/>
              </a:rPr>
              <a:t># Extract input variables (all rows, all columns but last column)</a:t>
            </a:r>
            <a:br>
              <a:rPr kumimoji="0" lang="en-US" altLang="en-US" sz="1000" b="0" i="1" u="none" strike="noStrike" cap="none" normalizeH="0" baseline="0">
                <a:ln>
                  <a:noFill/>
                </a:ln>
                <a:solidFill>
                  <a:srgbClr val="808080"/>
                </a:solidFill>
                <a:effectLst/>
                <a:latin typeface="Consolas" panose="020B0609020204030204" pitchFamily="49" charset="0"/>
              </a:rPr>
            </a:br>
            <a:r>
              <a:rPr kumimoji="0" lang="en-US" altLang="en-US" sz="1000" b="0" i="1" u="none" strike="noStrike" cap="none" normalizeH="0" baseline="0">
                <a:ln>
                  <a:noFill/>
                </a:ln>
                <a:solidFill>
                  <a:srgbClr val="808080"/>
                </a:solidFill>
                <a:effectLst/>
                <a:latin typeface="Consolas" panose="020B0609020204030204" pitchFamily="49" charset="0"/>
              </a:rPr>
              <a:t># Note we should do some linear scaling here</a:t>
            </a:r>
            <a:br>
              <a:rPr kumimoji="0" lang="en-US" altLang="en-US" sz="1000" b="0" i="1" u="none" strike="noStrike" cap="none" normalizeH="0" baseline="0">
                <a:ln>
                  <a:noFill/>
                </a:ln>
                <a:solidFill>
                  <a:srgbClr val="808080"/>
                </a:solidFill>
                <a:effectLst/>
                <a:latin typeface="Consolas" panose="020B0609020204030204" pitchFamily="49" charset="0"/>
              </a:rPr>
            </a:br>
            <a:r>
              <a:rPr kumimoji="0" lang="en-US" altLang="en-US" sz="1000" b="0" i="0" u="none" strike="noStrike" cap="none" normalizeH="0" baseline="0">
                <a:ln>
                  <a:noFill/>
                </a:ln>
                <a:solidFill>
                  <a:srgbClr val="000000"/>
                </a:solidFill>
                <a:effectLst/>
                <a:latin typeface="Consolas" panose="020B0609020204030204" pitchFamily="49" charset="0"/>
              </a:rPr>
              <a:t>X = (</a:t>
            </a:r>
            <a:r>
              <a:rPr kumimoji="0" lang="en-US" altLang="en-US" sz="1000" b="0" i="0" u="none" strike="noStrike" cap="none" normalizeH="0" baseline="0" err="1">
                <a:ln>
                  <a:noFill/>
                </a:ln>
                <a:solidFill>
                  <a:srgbClr val="000000"/>
                </a:solidFill>
                <a:effectLst/>
                <a:latin typeface="Consolas" panose="020B0609020204030204" pitchFamily="49" charset="0"/>
              </a:rPr>
              <a:t>df.values</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a:ln>
                  <a:noFill/>
                </a:ln>
                <a:solidFill>
                  <a:srgbClr val="0000FF"/>
                </a:solidFill>
                <a:effectLst/>
                <a:latin typeface="Consolas" panose="020B0609020204030204" pitchFamily="49" charset="0"/>
              </a:rPr>
              <a:t>1</a:t>
            </a:r>
            <a:r>
              <a:rPr kumimoji="0" lang="en-US" altLang="en-US" sz="1000" b="0" i="0" u="none" strike="noStrike" cap="none" normalizeH="0" baseline="0">
                <a:ln>
                  <a:noFill/>
                </a:ln>
                <a:solidFill>
                  <a:srgbClr val="000000"/>
                </a:solidFill>
                <a:effectLst/>
                <a:latin typeface="Consolas" panose="020B0609020204030204" pitchFamily="49" charset="0"/>
              </a:rPr>
              <a:t>] / </a:t>
            </a:r>
            <a:r>
              <a:rPr kumimoji="0" lang="en-US" altLang="en-US" sz="1000" b="0" i="0" u="none" strike="noStrike" cap="none" normalizeH="0" baseline="0">
                <a:ln>
                  <a:noFill/>
                </a:ln>
                <a:solidFill>
                  <a:srgbClr val="0000FF"/>
                </a:solidFill>
                <a:effectLst/>
                <a:latin typeface="Consolas" panose="020B0609020204030204" pitchFamily="49" charset="0"/>
              </a:rPr>
              <a:t>255.0</a:t>
            </a:r>
            <a:r>
              <a:rPr kumimoji="0" lang="en-US" altLang="en-US" sz="1000" b="0" i="0" u="none" strike="noStrike" cap="none" normalizeH="0" baseline="0">
                <a:ln>
                  <a:noFill/>
                </a:ln>
                <a:solidFill>
                  <a:srgbClr val="000000"/>
                </a:solidFill>
                <a:effectLst/>
                <a:latin typeface="Consolas" panose="020B0609020204030204" pitchFamily="49" charset="0"/>
              </a:rPr>
              <a:t>) + </a:t>
            </a:r>
            <a:r>
              <a:rPr kumimoji="0" lang="en-US" altLang="en-US" sz="1000" b="0" i="0" u="none" strike="noStrike" cap="none" normalizeH="0" baseline="0">
                <a:ln>
                  <a:noFill/>
                </a:ln>
                <a:solidFill>
                  <a:srgbClr val="0000FF"/>
                </a:solidFill>
                <a:effectLst/>
                <a:latin typeface="Consolas" panose="020B0609020204030204" pitchFamily="49" charset="0"/>
              </a:rPr>
              <a:t>.01</a:t>
            </a:r>
            <a:br>
              <a:rPr kumimoji="0" lang="en-US" altLang="en-US" sz="1000" b="0" i="0" u="none" strike="noStrike" cap="none" normalizeH="0" baseline="0">
                <a:ln>
                  <a:noFill/>
                </a:ln>
                <a:solidFill>
                  <a:srgbClr val="0000FF"/>
                </a:solidFill>
                <a:effectLst/>
                <a:latin typeface="Consolas" panose="020B0609020204030204" pitchFamily="49" charset="0"/>
              </a:rPr>
            </a:br>
            <a:br>
              <a:rPr kumimoji="0" lang="en-US" altLang="en-US" sz="1000" b="0" i="0" u="none" strike="noStrike" cap="none" normalizeH="0" baseline="0">
                <a:ln>
                  <a:noFill/>
                </a:ln>
                <a:solidFill>
                  <a:srgbClr val="0000FF"/>
                </a:solidFill>
                <a:effectLst/>
                <a:latin typeface="Consolas" panose="020B0609020204030204" pitchFamily="49" charset="0"/>
              </a:rPr>
            </a:br>
            <a:r>
              <a:rPr kumimoji="0" lang="en-US" altLang="en-US" sz="1000" b="0" i="1" u="none" strike="noStrike" cap="none" normalizeH="0" baseline="0">
                <a:ln>
                  <a:noFill/>
                </a:ln>
                <a:solidFill>
                  <a:srgbClr val="808080"/>
                </a:solidFill>
                <a:effectLst/>
                <a:latin typeface="Consolas" panose="020B0609020204030204" pitchFamily="49" charset="0"/>
              </a:rPr>
              <a:t># Extract output column (all rows, last column)</a:t>
            </a:r>
            <a:br>
              <a:rPr kumimoji="0" lang="en-US" altLang="en-US" sz="1000" b="0" i="1" u="none" strike="noStrike" cap="none" normalizeH="0" baseline="0">
                <a:ln>
                  <a:noFill/>
                </a:ln>
                <a:solidFill>
                  <a:srgbClr val="808080"/>
                </a:solidFill>
                <a:effectLst/>
                <a:latin typeface="Consolas" panose="020B0609020204030204" pitchFamily="49" charset="0"/>
              </a:rPr>
            </a:br>
            <a:r>
              <a:rPr kumimoji="0" lang="en-US" altLang="en-US" sz="1000" b="0" i="0" u="none" strike="noStrike" cap="none" normalizeH="0" baseline="0">
                <a:ln>
                  <a:noFill/>
                </a:ln>
                <a:solidFill>
                  <a:srgbClr val="000000"/>
                </a:solidFill>
                <a:effectLst/>
                <a:latin typeface="Consolas" panose="020B0609020204030204" pitchFamily="49" charset="0"/>
              </a:rPr>
              <a:t>Y = </a:t>
            </a:r>
            <a:r>
              <a:rPr kumimoji="0" lang="en-US" altLang="en-US" sz="1000" b="0" i="0" u="none" strike="noStrike" cap="none" normalizeH="0" baseline="0" err="1">
                <a:ln>
                  <a:noFill/>
                </a:ln>
                <a:solidFill>
                  <a:srgbClr val="000000"/>
                </a:solidFill>
                <a:effectLst/>
                <a:latin typeface="Consolas" panose="020B0609020204030204" pitchFamily="49" charset="0"/>
              </a:rPr>
              <a:t>df.values</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a:ln>
                  <a:noFill/>
                </a:ln>
                <a:solidFill>
                  <a:srgbClr val="0000FF"/>
                </a:solidFill>
                <a:effectLst/>
                <a:latin typeface="Consolas" panose="020B0609020204030204" pitchFamily="49" charset="0"/>
              </a:rPr>
              <a:t>1</a:t>
            </a:r>
            <a:r>
              <a:rPr kumimoji="0" lang="en-US" altLang="en-US" sz="1000" b="0" i="0" u="none" strike="noStrike" cap="none" normalizeH="0" baseline="0">
                <a:ln>
                  <a:noFill/>
                </a:ln>
                <a:solidFill>
                  <a:srgbClr val="000000"/>
                </a:solidFill>
                <a:effectLst/>
                <a:latin typeface="Consolas" panose="020B0609020204030204" pitchFamily="49" charset="0"/>
              </a:rPr>
              <a:t>]</a:t>
            </a:r>
            <a:br>
              <a:rPr kumimoji="0" lang="en-US" altLang="en-US" sz="1000" b="0" i="0" u="none" strike="noStrike" cap="none" normalizeH="0" baseline="0">
                <a:ln>
                  <a:noFill/>
                </a:ln>
                <a:solidFill>
                  <a:srgbClr val="000000"/>
                </a:solidFill>
                <a:effectLst/>
                <a:latin typeface="Consolas" panose="020B0609020204030204" pitchFamily="49" charset="0"/>
              </a:rPr>
            </a:b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0" i="1" u="none" strike="noStrike" cap="none" normalizeH="0" baseline="0">
                <a:ln>
                  <a:noFill/>
                </a:ln>
                <a:solidFill>
                  <a:srgbClr val="808080"/>
                </a:solidFill>
                <a:effectLst/>
                <a:latin typeface="Consolas" panose="020B0609020204030204" pitchFamily="49" charset="0"/>
              </a:rPr>
              <a:t># Get a count of each group to ensure samples are equitably balanced</a:t>
            </a:r>
            <a:br>
              <a:rPr kumimoji="0" lang="en-US" altLang="en-US" sz="1000" b="0" i="1" u="none" strike="noStrike" cap="none" normalizeH="0" baseline="0">
                <a:ln>
                  <a:noFill/>
                </a:ln>
                <a:solidFill>
                  <a:srgbClr val="808080"/>
                </a:solidFill>
                <a:effectLst/>
                <a:latin typeface="Consolas" panose="020B0609020204030204" pitchFamily="49" charset="0"/>
              </a:rPr>
            </a:br>
            <a:r>
              <a:rPr kumimoji="0" lang="en-US" altLang="en-US" sz="1000" b="0" i="0" u="none" strike="noStrike" cap="none" normalizeH="0" baseline="0">
                <a:ln>
                  <a:noFill/>
                </a:ln>
                <a:solidFill>
                  <a:srgbClr val="000080"/>
                </a:solidFill>
                <a:effectLst/>
                <a:latin typeface="Consolas" panose="020B0609020204030204" pitchFamily="49" charset="0"/>
              </a:rPr>
              <a:t>print</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0" i="0" u="none" strike="noStrike" cap="none" normalizeH="0" baseline="0" err="1">
                <a:ln>
                  <a:noFill/>
                </a:ln>
                <a:solidFill>
                  <a:srgbClr val="000000"/>
                </a:solidFill>
                <a:effectLst/>
                <a:latin typeface="Consolas" panose="020B0609020204030204" pitchFamily="49" charset="0"/>
              </a:rPr>
              <a:t>df.groupby</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1" i="0" u="none" strike="noStrike" cap="none" normalizeH="0" baseline="0">
                <a:ln>
                  <a:noFill/>
                </a:ln>
                <a:solidFill>
                  <a:srgbClr val="008080"/>
                </a:solidFill>
                <a:effectLst/>
                <a:latin typeface="Consolas" panose="020B0609020204030204" pitchFamily="49" charset="0"/>
              </a:rPr>
              <a:t>"class"</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0" i="0" u="none" strike="noStrike" cap="none" normalizeH="0" baseline="0" err="1">
                <a:ln>
                  <a:noFill/>
                </a:ln>
                <a:solidFill>
                  <a:srgbClr val="000000"/>
                </a:solidFill>
                <a:effectLst/>
                <a:latin typeface="Consolas" panose="020B0609020204030204" pitchFamily="49" charset="0"/>
              </a:rPr>
              <a:t>agg</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1" i="0" u="none" strike="noStrike" cap="none" normalizeH="0" baseline="0">
                <a:ln>
                  <a:noFill/>
                </a:ln>
                <a:solidFill>
                  <a:srgbClr val="008080"/>
                </a:solidFill>
                <a:effectLst/>
                <a:latin typeface="Consolas" panose="020B0609020204030204" pitchFamily="49" charset="0"/>
              </a:rPr>
              <a:t>"class" </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000000"/>
                </a:solidFill>
                <a:effectLst/>
                <a:latin typeface="Consolas" panose="020B0609020204030204" pitchFamily="49" charset="0"/>
              </a:rPr>
              <a:t>np.size</a:t>
            </a:r>
            <a:r>
              <a:rPr kumimoji="0" lang="en-US" altLang="en-US" sz="1000" b="0" i="0" u="none" strike="noStrike" cap="none" normalizeH="0" baseline="0">
                <a:ln>
                  <a:noFill/>
                </a:ln>
                <a:solidFill>
                  <a:srgbClr val="000000"/>
                </a:solidFill>
                <a:effectLst/>
                <a:latin typeface="Consolas" panose="020B0609020204030204" pitchFamily="49" charset="0"/>
              </a:rPr>
              <a:t>]}))</a:t>
            </a:r>
            <a:br>
              <a:rPr kumimoji="0" lang="en-US" altLang="en-US" sz="1000" b="0" i="0" u="none" strike="noStrike" cap="none" normalizeH="0" baseline="0">
                <a:ln>
                  <a:noFill/>
                </a:ln>
                <a:solidFill>
                  <a:srgbClr val="000000"/>
                </a:solidFill>
                <a:effectLst/>
                <a:latin typeface="Consolas" panose="020B0609020204030204" pitchFamily="49" charset="0"/>
              </a:rPr>
            </a:b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0" i="1" u="none" strike="noStrike" cap="none" normalizeH="0" baseline="0">
                <a:ln>
                  <a:noFill/>
                </a:ln>
                <a:solidFill>
                  <a:srgbClr val="808080"/>
                </a:solidFill>
                <a:effectLst/>
                <a:latin typeface="Consolas" panose="020B0609020204030204" pitchFamily="49" charset="0"/>
              </a:rPr>
              <a:t># Separate training and testing data</a:t>
            </a:r>
            <a:br>
              <a:rPr kumimoji="0" lang="en-US" altLang="en-US" sz="1000" b="0" i="1" u="none" strike="noStrike" cap="none" normalizeH="0" baseline="0">
                <a:ln>
                  <a:noFill/>
                </a:ln>
                <a:solidFill>
                  <a:srgbClr val="808080"/>
                </a:solidFill>
                <a:effectLst/>
                <a:latin typeface="Consolas" panose="020B0609020204030204" pitchFamily="49" charset="0"/>
              </a:rPr>
            </a:br>
            <a:r>
              <a:rPr kumimoji="0" lang="en-US" altLang="en-US" sz="1000" b="0" i="1" u="none" strike="noStrike" cap="none" normalizeH="0" baseline="0">
                <a:ln>
                  <a:noFill/>
                </a:ln>
                <a:solidFill>
                  <a:srgbClr val="808080"/>
                </a:solidFill>
                <a:effectLst/>
                <a:latin typeface="Consolas" panose="020B0609020204030204" pitchFamily="49" charset="0"/>
              </a:rPr>
              <a:t># Note that I use the 'stratify' parameter to ensure</a:t>
            </a:r>
            <a:br>
              <a:rPr kumimoji="0" lang="en-US" altLang="en-US" sz="1000" b="0" i="1" u="none" strike="noStrike" cap="none" normalizeH="0" baseline="0">
                <a:ln>
                  <a:noFill/>
                </a:ln>
                <a:solidFill>
                  <a:srgbClr val="808080"/>
                </a:solidFill>
                <a:effectLst/>
                <a:latin typeface="Consolas" panose="020B0609020204030204" pitchFamily="49" charset="0"/>
              </a:rPr>
            </a:br>
            <a:r>
              <a:rPr kumimoji="0" lang="en-US" altLang="en-US" sz="1000" b="0" i="1" u="none" strike="noStrike" cap="none" normalizeH="0" baseline="0">
                <a:ln>
                  <a:noFill/>
                </a:ln>
                <a:solidFill>
                  <a:srgbClr val="808080"/>
                </a:solidFill>
                <a:effectLst/>
                <a:latin typeface="Consolas" panose="020B0609020204030204" pitchFamily="49" charset="0"/>
              </a:rPr>
              <a:t># each class is proportionally represented in both sets</a:t>
            </a:r>
            <a:br>
              <a:rPr kumimoji="0" lang="en-US" altLang="en-US" sz="1000" b="0" i="1" u="none" strike="noStrike" cap="none" normalizeH="0" baseline="0">
                <a:ln>
                  <a:noFill/>
                </a:ln>
                <a:solidFill>
                  <a:srgbClr val="808080"/>
                </a:solidFill>
                <a:effectLst/>
                <a:latin typeface="Consolas" panose="020B0609020204030204" pitchFamily="49" charset="0"/>
              </a:rPr>
            </a:br>
            <a:r>
              <a:rPr kumimoji="0" lang="en-US" altLang="en-US" sz="1000" b="0" i="0" u="none" strike="noStrike" cap="none" normalizeH="0" baseline="0" err="1">
                <a:ln>
                  <a:noFill/>
                </a:ln>
                <a:solidFill>
                  <a:srgbClr val="000000"/>
                </a:solidFill>
                <a:effectLst/>
                <a:latin typeface="Consolas" panose="020B0609020204030204" pitchFamily="49" charset="0"/>
              </a:rPr>
              <a:t>X_train</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000000"/>
                </a:solidFill>
                <a:effectLst/>
                <a:latin typeface="Consolas" panose="020B0609020204030204" pitchFamily="49" charset="0"/>
              </a:rPr>
              <a:t>X_test</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000000"/>
                </a:solidFill>
                <a:effectLst/>
                <a:latin typeface="Consolas" panose="020B0609020204030204" pitchFamily="49" charset="0"/>
              </a:rPr>
              <a:t>Y_train</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000000"/>
                </a:solidFill>
                <a:effectLst/>
                <a:latin typeface="Consolas" panose="020B0609020204030204" pitchFamily="49" charset="0"/>
              </a:rPr>
              <a:t>Y_test</a:t>
            </a:r>
            <a:r>
              <a:rPr kumimoji="0" lang="en-US" altLang="en-US" sz="1000" b="0" i="0" u="none" strike="noStrike" cap="none" normalizeH="0" baseline="0">
                <a:ln>
                  <a:noFill/>
                </a:ln>
                <a:solidFill>
                  <a:srgbClr val="000000"/>
                </a:solidFill>
                <a:effectLst/>
                <a:latin typeface="Consolas" panose="020B0609020204030204" pitchFamily="49" charset="0"/>
              </a:rPr>
              <a:t> = </a:t>
            </a:r>
            <a:r>
              <a:rPr kumimoji="0" lang="en-US" altLang="en-US" sz="1000" b="0" i="0" u="none" strike="noStrike" cap="none" normalizeH="0" baseline="0" err="1">
                <a:ln>
                  <a:noFill/>
                </a:ln>
                <a:solidFill>
                  <a:srgbClr val="000000"/>
                </a:solidFill>
                <a:effectLst/>
                <a:latin typeface="Consolas" panose="020B0609020204030204" pitchFamily="49" charset="0"/>
              </a:rPr>
              <a:t>train_test_split</a:t>
            </a:r>
            <a:r>
              <a:rPr kumimoji="0" lang="en-US" altLang="en-US" sz="1000" b="0" i="0" u="none" strike="noStrike" cap="none" normalizeH="0" baseline="0">
                <a:ln>
                  <a:noFill/>
                </a:ln>
                <a:solidFill>
                  <a:srgbClr val="000000"/>
                </a:solidFill>
                <a:effectLst/>
                <a:latin typeface="Consolas" panose="020B0609020204030204" pitchFamily="49" charset="0"/>
              </a:rPr>
              <a:t>(X, Y, </a:t>
            </a:r>
            <a:r>
              <a:rPr kumimoji="0" lang="en-US" altLang="en-US" sz="1000" b="0" i="0" u="none" strike="noStrike" cap="none" normalizeH="0" baseline="0" err="1">
                <a:ln>
                  <a:noFill/>
                </a:ln>
                <a:solidFill>
                  <a:srgbClr val="660099"/>
                </a:solidFill>
                <a:effectLst/>
                <a:latin typeface="Consolas" panose="020B0609020204030204" pitchFamily="49" charset="0"/>
              </a:rPr>
              <a:t>test_size</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0" i="0" u="none" strike="noStrike" cap="none" normalizeH="0" baseline="0">
                <a:ln>
                  <a:noFill/>
                </a:ln>
                <a:solidFill>
                  <a:srgbClr val="0000FF"/>
                </a:solidFill>
                <a:effectLst/>
                <a:latin typeface="Consolas" panose="020B0609020204030204" pitchFamily="49" charset="0"/>
              </a:rPr>
              <a:t>.33</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660099"/>
                </a:solidFill>
                <a:effectLst/>
                <a:latin typeface="Consolas" panose="020B0609020204030204" pitchFamily="49" charset="0"/>
              </a:rPr>
              <a:t>random_state</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0" i="0" u="none" strike="noStrike" cap="none" normalizeH="0" baseline="0">
                <a:ln>
                  <a:noFill/>
                </a:ln>
                <a:solidFill>
                  <a:srgbClr val="0000FF"/>
                </a:solidFill>
                <a:effectLst/>
                <a:latin typeface="Consolas" panose="020B0609020204030204" pitchFamily="49" charset="0"/>
              </a:rPr>
              <a:t>10</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a:ln>
                  <a:noFill/>
                </a:ln>
                <a:solidFill>
                  <a:srgbClr val="660099"/>
                </a:solidFill>
                <a:effectLst/>
                <a:latin typeface="Consolas" panose="020B0609020204030204" pitchFamily="49" charset="0"/>
              </a:rPr>
              <a:t>stratify</a:t>
            </a:r>
            <a:r>
              <a:rPr kumimoji="0" lang="en-US" altLang="en-US" sz="1000" b="0" i="0" u="none" strike="noStrike" cap="none" normalizeH="0" baseline="0">
                <a:ln>
                  <a:noFill/>
                </a:ln>
                <a:solidFill>
                  <a:srgbClr val="000000"/>
                </a:solidFill>
                <a:effectLst/>
                <a:latin typeface="Consolas" panose="020B0609020204030204" pitchFamily="49" charset="0"/>
              </a:rPr>
              <a:t>=Y)</a:t>
            </a:r>
            <a:br>
              <a:rPr kumimoji="0" lang="en-US" altLang="en-US" sz="1000" b="0" i="0" u="none" strike="noStrike" cap="none" normalizeH="0" baseline="0">
                <a:ln>
                  <a:noFill/>
                </a:ln>
                <a:solidFill>
                  <a:srgbClr val="000000"/>
                </a:solidFill>
                <a:effectLst/>
                <a:latin typeface="Consolas" panose="020B0609020204030204" pitchFamily="49" charset="0"/>
              </a:rPr>
            </a:b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0" i="0" u="none" strike="noStrike" cap="none" normalizeH="0" baseline="0" err="1">
                <a:ln>
                  <a:noFill/>
                </a:ln>
                <a:solidFill>
                  <a:srgbClr val="000000"/>
                </a:solidFill>
                <a:effectLst/>
                <a:latin typeface="Consolas" panose="020B0609020204030204" pitchFamily="49" charset="0"/>
              </a:rPr>
              <a:t>nn</a:t>
            </a:r>
            <a:r>
              <a:rPr kumimoji="0" lang="en-US" altLang="en-US" sz="1000" b="0" i="0" u="none" strike="noStrike" cap="none" normalizeH="0" baseline="0">
                <a:ln>
                  <a:noFill/>
                </a:ln>
                <a:solidFill>
                  <a:srgbClr val="000000"/>
                </a:solidFill>
                <a:effectLst/>
                <a:latin typeface="Consolas" panose="020B0609020204030204" pitchFamily="49" charset="0"/>
              </a:rPr>
              <a:t> = </a:t>
            </a:r>
            <a:r>
              <a:rPr kumimoji="0" lang="en-US" altLang="en-US" sz="1000" b="0" i="0" u="none" strike="noStrike" cap="none" normalizeH="0" baseline="0" err="1">
                <a:ln>
                  <a:noFill/>
                </a:ln>
                <a:solidFill>
                  <a:srgbClr val="000000"/>
                </a:solidFill>
                <a:effectLst/>
                <a:latin typeface="Consolas" panose="020B0609020204030204" pitchFamily="49" charset="0"/>
              </a:rPr>
              <a:t>MLPClassifier</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0" i="0" u="none" strike="noStrike" cap="none" normalizeH="0" baseline="0">
                <a:ln>
                  <a:noFill/>
                </a:ln>
                <a:solidFill>
                  <a:srgbClr val="660099"/>
                </a:solidFill>
                <a:effectLst/>
                <a:latin typeface="Consolas" panose="020B0609020204030204" pitchFamily="49" charset="0"/>
              </a:rPr>
              <a:t>solver</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1" i="0" u="none" strike="noStrike" cap="none" normalizeH="0" baseline="0">
                <a:ln>
                  <a:noFill/>
                </a:ln>
                <a:solidFill>
                  <a:srgbClr val="008080"/>
                </a:solidFill>
                <a:effectLst/>
                <a:latin typeface="Consolas" panose="020B0609020204030204" pitchFamily="49" charset="0"/>
              </a:rPr>
              <a:t>'</a:t>
            </a:r>
            <a:r>
              <a:rPr kumimoji="0" lang="en-US" altLang="en-US" sz="1000" b="1" i="0" u="none" strike="noStrike" cap="none" normalizeH="0" baseline="0" err="1">
                <a:ln>
                  <a:noFill/>
                </a:ln>
                <a:solidFill>
                  <a:srgbClr val="008080"/>
                </a:solidFill>
                <a:effectLst/>
                <a:latin typeface="Consolas" panose="020B0609020204030204" pitchFamily="49" charset="0"/>
              </a:rPr>
              <a:t>sgd</a:t>
            </a:r>
            <a:r>
              <a:rPr kumimoji="0" lang="en-US" altLang="en-US" sz="1000" b="1" i="0" u="none" strike="noStrike" cap="none" normalizeH="0" baseline="0">
                <a:ln>
                  <a:noFill/>
                </a:ln>
                <a:solidFill>
                  <a:srgbClr val="008080"/>
                </a:solidFill>
                <a:effectLst/>
                <a:latin typeface="Consolas" panose="020B0609020204030204" pitchFamily="49" charset="0"/>
              </a:rPr>
              <a:t>'</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660099"/>
                </a:solidFill>
                <a:effectLst/>
                <a:latin typeface="Consolas" panose="020B0609020204030204" pitchFamily="49" charset="0"/>
              </a:rPr>
              <a:t>hidden_layer_sizes</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0" i="0" u="none" strike="noStrike" cap="none" normalizeH="0" baseline="0">
                <a:ln>
                  <a:noFill/>
                </a:ln>
                <a:solidFill>
                  <a:srgbClr val="0000FF"/>
                </a:solidFill>
                <a:effectLst/>
                <a:latin typeface="Consolas" panose="020B0609020204030204" pitchFamily="49" charset="0"/>
              </a:rPr>
              <a:t>100</a:t>
            </a:r>
            <a:r>
              <a:rPr kumimoji="0" lang="en-US" altLang="en-US" sz="1000" b="0" i="0" u="none" strike="noStrike" cap="none" normalizeH="0" baseline="0">
                <a:ln>
                  <a:noFill/>
                </a:ln>
                <a:solidFill>
                  <a:srgbClr val="000000"/>
                </a:solidFill>
                <a:effectLst/>
                <a:latin typeface="Consolas" panose="020B0609020204030204" pitchFamily="49" charset="0"/>
              </a:rPr>
              <a:t>, ),</a:t>
            </a: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660099"/>
                </a:solidFill>
                <a:effectLst/>
                <a:latin typeface="Consolas" panose="020B0609020204030204" pitchFamily="49" charset="0"/>
              </a:rPr>
              <a:t>max_iter</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0" i="0" u="none" strike="noStrike" cap="none" normalizeH="0" baseline="0">
                <a:ln>
                  <a:noFill/>
                </a:ln>
                <a:solidFill>
                  <a:srgbClr val="0000FF"/>
                </a:solidFill>
                <a:effectLst/>
                <a:latin typeface="Consolas" panose="020B0609020204030204" pitchFamily="49" charset="0"/>
              </a:rPr>
              <a:t>480</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660099"/>
                </a:solidFill>
                <a:effectLst/>
                <a:latin typeface="Consolas" panose="020B0609020204030204" pitchFamily="49" charset="0"/>
              </a:rPr>
              <a:t>learning_rate_init</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0" i="0" u="none" strike="noStrike" cap="none" normalizeH="0" baseline="0">
                <a:ln>
                  <a:noFill/>
                </a:ln>
                <a:solidFill>
                  <a:srgbClr val="0000FF"/>
                </a:solidFill>
                <a:effectLst/>
                <a:latin typeface="Consolas" panose="020B0609020204030204" pitchFamily="49" charset="0"/>
              </a:rPr>
              <a:t>.1</a:t>
            </a:r>
            <a:r>
              <a:rPr kumimoji="0" lang="en-US" altLang="en-US" sz="1000" b="0" i="0" u="none" strike="noStrike" cap="none" normalizeH="0" baseline="0">
                <a:ln>
                  <a:noFill/>
                </a:ln>
                <a:solidFill>
                  <a:srgbClr val="000000"/>
                </a:solidFill>
                <a:effectLst/>
                <a:latin typeface="Consolas" panose="020B0609020204030204" pitchFamily="49" charset="0"/>
              </a:rPr>
              <a:t>)</a:t>
            </a:r>
            <a:br>
              <a:rPr kumimoji="0" lang="en-US" altLang="en-US" sz="1000" b="0" i="0" u="none" strike="noStrike" cap="none" normalizeH="0" baseline="0">
                <a:ln>
                  <a:noFill/>
                </a:ln>
                <a:solidFill>
                  <a:srgbClr val="000000"/>
                </a:solidFill>
                <a:effectLst/>
                <a:latin typeface="Consolas" panose="020B0609020204030204" pitchFamily="49" charset="0"/>
              </a:rPr>
            </a:b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0" i="0" u="none" strike="noStrike" cap="none" normalizeH="0" baseline="0" err="1">
                <a:ln>
                  <a:noFill/>
                </a:ln>
                <a:solidFill>
                  <a:srgbClr val="000000"/>
                </a:solidFill>
                <a:effectLst/>
                <a:latin typeface="Consolas" panose="020B0609020204030204" pitchFamily="49" charset="0"/>
              </a:rPr>
              <a:t>nn.fit</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0" i="0" u="none" strike="noStrike" cap="none" normalizeH="0" baseline="0" err="1">
                <a:ln>
                  <a:noFill/>
                </a:ln>
                <a:solidFill>
                  <a:srgbClr val="000000"/>
                </a:solidFill>
                <a:effectLst/>
                <a:latin typeface="Consolas" panose="020B0609020204030204" pitchFamily="49" charset="0"/>
              </a:rPr>
              <a:t>X_train</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000000"/>
                </a:solidFill>
                <a:effectLst/>
                <a:latin typeface="Consolas" panose="020B0609020204030204" pitchFamily="49" charset="0"/>
              </a:rPr>
              <a:t>Y_train</a:t>
            </a:r>
            <a:r>
              <a:rPr kumimoji="0" lang="en-US" altLang="en-US" sz="1000" b="0" i="0" u="none" strike="noStrike" cap="none" normalizeH="0" baseline="0">
                <a:ln>
                  <a:noFill/>
                </a:ln>
                <a:solidFill>
                  <a:srgbClr val="000000"/>
                </a:solidFill>
                <a:effectLst/>
                <a:latin typeface="Consolas" panose="020B0609020204030204" pitchFamily="49" charset="0"/>
              </a:rPr>
              <a:t>)</a:t>
            </a:r>
            <a:br>
              <a:rPr kumimoji="0" lang="en-US" altLang="en-US" sz="1000" b="0" i="0" u="none" strike="noStrike" cap="none" normalizeH="0" baseline="0">
                <a:ln>
                  <a:noFill/>
                </a:ln>
                <a:solidFill>
                  <a:srgbClr val="000000"/>
                </a:solidFill>
                <a:effectLst/>
                <a:latin typeface="Consolas" panose="020B0609020204030204" pitchFamily="49" charset="0"/>
              </a:rPr>
            </a:b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0" i="0" u="none" strike="noStrike" cap="none" normalizeH="0" baseline="0">
                <a:ln>
                  <a:noFill/>
                </a:ln>
                <a:solidFill>
                  <a:srgbClr val="000080"/>
                </a:solidFill>
                <a:effectLst/>
                <a:latin typeface="Consolas" panose="020B0609020204030204" pitchFamily="49" charset="0"/>
              </a:rPr>
              <a:t>print</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1" i="0" u="none" strike="noStrike" cap="none" normalizeH="0" baseline="0">
                <a:ln>
                  <a:noFill/>
                </a:ln>
                <a:solidFill>
                  <a:srgbClr val="008080"/>
                </a:solidFill>
                <a:effectLst/>
                <a:latin typeface="Consolas" panose="020B0609020204030204" pitchFamily="49" charset="0"/>
              </a:rPr>
              <a:t>"Training set score: %f" </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000000"/>
                </a:solidFill>
                <a:effectLst/>
                <a:latin typeface="Consolas" panose="020B0609020204030204" pitchFamily="49" charset="0"/>
              </a:rPr>
              <a:t>nn.score</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0" i="0" u="none" strike="noStrike" cap="none" normalizeH="0" baseline="0" err="1">
                <a:ln>
                  <a:noFill/>
                </a:ln>
                <a:solidFill>
                  <a:srgbClr val="000000"/>
                </a:solidFill>
                <a:effectLst/>
                <a:latin typeface="Consolas" panose="020B0609020204030204" pitchFamily="49" charset="0"/>
              </a:rPr>
              <a:t>X_train</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000000"/>
                </a:solidFill>
                <a:effectLst/>
                <a:latin typeface="Consolas" panose="020B0609020204030204" pitchFamily="49" charset="0"/>
              </a:rPr>
              <a:t>Y_train</a:t>
            </a:r>
            <a:r>
              <a:rPr kumimoji="0" lang="en-US" altLang="en-US" sz="1000" b="0" i="0" u="none" strike="noStrike" cap="none" normalizeH="0" baseline="0">
                <a:ln>
                  <a:noFill/>
                </a:ln>
                <a:solidFill>
                  <a:srgbClr val="000000"/>
                </a:solidFill>
                <a:effectLst/>
                <a:latin typeface="Consolas" panose="020B0609020204030204" pitchFamily="49" charset="0"/>
              </a:rPr>
              <a:t>))</a:t>
            </a:r>
            <a:br>
              <a:rPr kumimoji="0" lang="en-US" altLang="en-US" sz="1000" b="0" i="0" u="none" strike="noStrike" cap="none" normalizeH="0" baseline="0">
                <a:ln>
                  <a:noFill/>
                </a:ln>
                <a:solidFill>
                  <a:srgbClr val="000000"/>
                </a:solidFill>
                <a:effectLst/>
                <a:latin typeface="Consolas" panose="020B0609020204030204" pitchFamily="49" charset="0"/>
              </a:rPr>
            </a:br>
            <a:r>
              <a:rPr kumimoji="0" lang="en-US" altLang="en-US" sz="1000" b="0" i="0" u="none" strike="noStrike" cap="none" normalizeH="0" baseline="0">
                <a:ln>
                  <a:noFill/>
                </a:ln>
                <a:solidFill>
                  <a:srgbClr val="000080"/>
                </a:solidFill>
                <a:effectLst/>
                <a:latin typeface="Consolas" panose="020B0609020204030204" pitchFamily="49" charset="0"/>
              </a:rPr>
              <a:t>print</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1" i="0" u="none" strike="noStrike" cap="none" normalizeH="0" baseline="0">
                <a:ln>
                  <a:noFill/>
                </a:ln>
                <a:solidFill>
                  <a:srgbClr val="008080"/>
                </a:solidFill>
                <a:effectLst/>
                <a:latin typeface="Consolas" panose="020B0609020204030204" pitchFamily="49" charset="0"/>
              </a:rPr>
              <a:t>"Test set score: %f" </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000000"/>
                </a:solidFill>
                <a:effectLst/>
                <a:latin typeface="Consolas" panose="020B0609020204030204" pitchFamily="49" charset="0"/>
              </a:rPr>
              <a:t>nn.score</a:t>
            </a:r>
            <a:r>
              <a:rPr kumimoji="0" lang="en-US" altLang="en-US" sz="1000" b="0" i="0" u="none" strike="noStrike" cap="none" normalizeH="0" baseline="0">
                <a:ln>
                  <a:noFill/>
                </a:ln>
                <a:solidFill>
                  <a:srgbClr val="000000"/>
                </a:solidFill>
                <a:effectLst/>
                <a:latin typeface="Consolas" panose="020B0609020204030204" pitchFamily="49" charset="0"/>
              </a:rPr>
              <a:t>(</a:t>
            </a:r>
            <a:r>
              <a:rPr kumimoji="0" lang="en-US" altLang="en-US" sz="1000" b="0" i="0" u="none" strike="noStrike" cap="none" normalizeH="0" baseline="0" err="1">
                <a:ln>
                  <a:noFill/>
                </a:ln>
                <a:solidFill>
                  <a:srgbClr val="000000"/>
                </a:solidFill>
                <a:effectLst/>
                <a:latin typeface="Consolas" panose="020B0609020204030204" pitchFamily="49" charset="0"/>
              </a:rPr>
              <a:t>X_test</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err="1">
                <a:ln>
                  <a:noFill/>
                </a:ln>
                <a:solidFill>
                  <a:srgbClr val="000000"/>
                </a:solidFill>
                <a:effectLst/>
                <a:latin typeface="Consolas" panose="020B0609020204030204" pitchFamily="49" charset="0"/>
              </a:rPr>
              <a:t>Y_test</a:t>
            </a:r>
            <a:r>
              <a:rPr kumimoji="0" lang="en-US" altLang="en-US" sz="1000" b="0" i="0" u="none" strike="noStrike" cap="none" normalizeH="0" baseline="0">
                <a:ln>
                  <a:noFill/>
                </a:ln>
                <a:solidFill>
                  <a:srgbClr val="000000"/>
                </a:solidFill>
                <a:effectLst/>
                <a:latin typeface="Consolas" panose="020B0609020204030204" pitchFamily="49" charset="0"/>
              </a:rPr>
              <a:t>))</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0732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93DBE3-1A53-4012-A144-4FC1BE510508}"/>
              </a:ext>
            </a:extLst>
          </p:cNvPr>
          <p:cNvSpPr txBox="1">
            <a:spLocks/>
          </p:cNvSpPr>
          <p:nvPr/>
        </p:nvSpPr>
        <p:spPr>
          <a:xfrm>
            <a:off x="838200" y="1164324"/>
            <a:ext cx="10515600" cy="23876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sz="4800" dirty="0">
                <a:solidFill>
                  <a:schemeClr val="bg1"/>
                </a:solidFill>
              </a:rPr>
              <a:t>Production Concerns</a:t>
            </a:r>
          </a:p>
        </p:txBody>
      </p:sp>
      <p:sp>
        <p:nvSpPr>
          <p:cNvPr id="8" name="Subtitle 2">
            <a:extLst>
              <a:ext uri="{FF2B5EF4-FFF2-40B4-BE49-F238E27FC236}">
                <a16:creationId xmlns:a16="http://schemas.microsoft.com/office/drawing/2014/main" id="{569185AD-A469-4012-A00F-644DE84E9CBF}"/>
              </a:ext>
            </a:extLst>
          </p:cNvPr>
          <p:cNvSpPr txBox="1">
            <a:spLocks/>
          </p:cNvSpPr>
          <p:nvPr/>
        </p:nvSpPr>
        <p:spPr>
          <a:xfrm>
            <a:off x="855620" y="2933105"/>
            <a:ext cx="9582736" cy="113779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US" sz="2400" dirty="0">
              <a:solidFill>
                <a:schemeClr val="bg1"/>
              </a:solidFill>
              <a:latin typeface="+mj-lt"/>
            </a:endParaRPr>
          </a:p>
        </p:txBody>
      </p:sp>
    </p:spTree>
    <p:extLst>
      <p:ext uri="{BB962C8B-B14F-4D97-AF65-F5344CB8AC3E}">
        <p14:creationId xmlns:p14="http://schemas.microsoft.com/office/powerpoint/2010/main" val="1717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a:xfrm>
            <a:off x="521207" y="448056"/>
            <a:ext cx="8230907" cy="640080"/>
          </a:xfrm>
        </p:spPr>
        <p:txBody>
          <a:bodyPr>
            <a:normAutofit/>
          </a:bodyPr>
          <a:lstStyle/>
          <a:p>
            <a:r>
              <a:rPr lang="en-US" dirty="0"/>
              <a:t>Going Out in the Wild: Selection Bias</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83038" y="1304979"/>
            <a:ext cx="7047848" cy="5291763"/>
          </a:xfrm>
        </p:spPr>
        <p:txBody>
          <a:bodyPr>
            <a:normAutofit fontScale="92500" lnSpcReduction="20000"/>
          </a:bodyPr>
          <a:lstStyle/>
          <a:p>
            <a:r>
              <a:rPr lang="en-US" b="1" dirty="0"/>
              <a:t>Despite best efforts to train and test models effectively, things can still go wrong once you release a system into the wild. </a:t>
            </a:r>
          </a:p>
          <a:p>
            <a:r>
              <a:rPr lang="en-US" b="1" dirty="0"/>
              <a:t>A self-driving car system may have been trained to recognize pedestrians and even deer, but what if it was never trained to recognize a kangaroo? </a:t>
            </a:r>
          </a:p>
          <a:p>
            <a:pPr marL="285750" indent="-285750">
              <a:buFont typeface="Arial" panose="020B0604020202020204" pitchFamily="34" charset="0"/>
              <a:buChar char="•"/>
            </a:pPr>
            <a:r>
              <a:rPr lang="en-US" dirty="0"/>
              <a:t>This is exactly </a:t>
            </a:r>
            <a:r>
              <a:rPr lang="en-US" dirty="0">
                <a:hlinkClick r:id="rId3"/>
              </a:rPr>
              <a:t>what happened to Volvo</a:t>
            </a:r>
            <a:r>
              <a:rPr lang="en-US" dirty="0"/>
              <a:t> when they tested their autonomous vehicles in Australia. </a:t>
            </a:r>
          </a:p>
          <a:p>
            <a:pPr marL="285750" indent="-285750">
              <a:buFont typeface="Arial" panose="020B0604020202020204" pitchFamily="34" charset="0"/>
              <a:buChar char="•"/>
            </a:pPr>
            <a:r>
              <a:rPr lang="en-US" dirty="0"/>
              <a:t>The kangaroo was not recognized, and its jumping motion thwarted the object trajectory prediction. </a:t>
            </a:r>
          </a:p>
          <a:p>
            <a:r>
              <a:rPr lang="en-US" b="1" dirty="0"/>
              <a:t>A kangaroo is an example of </a:t>
            </a:r>
            <a:r>
              <a:rPr lang="en-US" b="1" dirty="0">
                <a:solidFill>
                  <a:srgbClr val="FF0000"/>
                </a:solidFill>
              </a:rPr>
              <a:t>selection bias, </a:t>
            </a:r>
            <a:r>
              <a:rPr lang="en-US" b="1" dirty="0"/>
              <a:t>something never captured in the training dataset and heuristics due to selection being too local or not representative of the larger domain.</a:t>
            </a:r>
            <a:endParaRPr lang="en-US" dirty="0"/>
          </a:p>
        </p:txBody>
      </p:sp>
      <p:pic>
        <p:nvPicPr>
          <p:cNvPr id="5" name="Picture 4" descr="A dog walking on a dirt road&#10;&#10;Description automatically generated">
            <a:extLst>
              <a:ext uri="{FF2B5EF4-FFF2-40B4-BE49-F238E27FC236}">
                <a16:creationId xmlns:a16="http://schemas.microsoft.com/office/drawing/2014/main" id="{B884A80E-1D0B-4774-8DBE-A85EBDE3DE1A}"/>
              </a:ext>
            </a:extLst>
          </p:cNvPr>
          <p:cNvPicPr>
            <a:picLocks noChangeAspect="1"/>
          </p:cNvPicPr>
          <p:nvPr/>
        </p:nvPicPr>
        <p:blipFill rotWithShape="1">
          <a:blip r:embed="rId4">
            <a:extLst>
              <a:ext uri="{28A0092B-C50C-407E-A947-70E740481C1C}">
                <a14:useLocalDpi xmlns:a14="http://schemas.microsoft.com/office/drawing/2010/main" val="0"/>
              </a:ext>
            </a:extLst>
          </a:blip>
          <a:srcRect l="5615" r="41118"/>
          <a:stretch/>
        </p:blipFill>
        <p:spPr>
          <a:xfrm>
            <a:off x="8359423" y="1394177"/>
            <a:ext cx="3155244" cy="3949001"/>
          </a:xfrm>
          <a:prstGeom prst="rect">
            <a:avLst/>
          </a:prstGeom>
        </p:spPr>
      </p:pic>
    </p:spTree>
    <p:extLst>
      <p:ext uri="{BB962C8B-B14F-4D97-AF65-F5344CB8AC3E}">
        <p14:creationId xmlns:p14="http://schemas.microsoft.com/office/powerpoint/2010/main" val="252884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normAutofit fontScale="90000"/>
          </a:bodyPr>
          <a:lstStyle/>
          <a:p>
            <a:r>
              <a:rPr lang="en-US" dirty="0"/>
              <a:t>Going Out in the Wild: The Problem with Outliers</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42047"/>
            <a:ext cx="6877119" cy="5061148"/>
          </a:xfrm>
        </p:spPr>
        <p:txBody>
          <a:bodyPr>
            <a:normAutofit fontScale="92500" lnSpcReduction="20000"/>
          </a:bodyPr>
          <a:lstStyle/>
          <a:p>
            <a:pPr>
              <a:spcBef>
                <a:spcPts val="600"/>
              </a:spcBef>
              <a:spcAft>
                <a:spcPts val="600"/>
              </a:spcAft>
            </a:pPr>
            <a:r>
              <a:rPr lang="en-US" b="1" dirty="0"/>
              <a:t>Another problem is </a:t>
            </a:r>
            <a:r>
              <a:rPr lang="en-US" b="1" dirty="0">
                <a:solidFill>
                  <a:srgbClr val="FF0000"/>
                </a:solidFill>
              </a:rPr>
              <a:t>outliers</a:t>
            </a:r>
            <a:r>
              <a:rPr lang="en-US" b="1" dirty="0"/>
              <a:t>, or unlikely events, that were not captured in training data.</a:t>
            </a:r>
          </a:p>
          <a:p>
            <a:pPr lvl="1">
              <a:spcBef>
                <a:spcPts val="600"/>
              </a:spcBef>
              <a:spcAft>
                <a:spcPts val="600"/>
              </a:spcAft>
            </a:pPr>
            <a:r>
              <a:rPr lang="en-US" dirty="0"/>
              <a:t>EXAMPLES: a fallen power line, a broken stoplight, a stop sign obscured by a tree, a locust storm, an exotic escaped zoo animal.</a:t>
            </a:r>
          </a:p>
          <a:p>
            <a:pPr lvl="1">
              <a:spcBef>
                <a:spcPts val="600"/>
              </a:spcBef>
              <a:spcAft>
                <a:spcPts val="600"/>
              </a:spcAft>
            </a:pPr>
            <a:r>
              <a:rPr lang="en-US" dirty="0"/>
              <a:t>The </a:t>
            </a:r>
            <a:r>
              <a:rPr lang="en-US" b="1" dirty="0">
                <a:solidFill>
                  <a:srgbClr val="FF0000"/>
                </a:solidFill>
              </a:rPr>
              <a:t>law of truly large numbers </a:t>
            </a:r>
            <a:r>
              <a:rPr lang="en-US" dirty="0"/>
              <a:t>states that with a large enough domain, any outrageous thing (an outlier) is likely to be observed. </a:t>
            </a:r>
          </a:p>
          <a:p>
            <a:pPr>
              <a:spcBef>
                <a:spcPts val="600"/>
              </a:spcBef>
              <a:spcAft>
                <a:spcPts val="600"/>
              </a:spcAft>
            </a:pPr>
            <a:r>
              <a:rPr lang="en-US" b="1" dirty="0">
                <a:solidFill>
                  <a:schemeClr val="tx1"/>
                </a:solidFill>
              </a:rPr>
              <a:t>Even untested combinations of normal conditions can create outliers (e.g. stop sign with graffiti during rainy weather). </a:t>
            </a:r>
          </a:p>
          <a:p>
            <a:pPr>
              <a:spcBef>
                <a:spcPts val="600"/>
              </a:spcBef>
              <a:spcAft>
                <a:spcPts val="600"/>
              </a:spcAft>
            </a:pPr>
            <a:r>
              <a:rPr lang="en-US" dirty="0">
                <a:solidFill>
                  <a:schemeClr val="tx1"/>
                </a:solidFill>
              </a:rPr>
              <a:t>Our training data set can only sample so much, and in the wild the volume of outliers is going to be high. </a:t>
            </a:r>
          </a:p>
          <a:p>
            <a:pPr>
              <a:spcBef>
                <a:spcPts val="600"/>
              </a:spcBef>
              <a:spcAft>
                <a:spcPts val="600"/>
              </a:spcAft>
            </a:pPr>
            <a:r>
              <a:rPr lang="en-US" b="1" dirty="0">
                <a:solidFill>
                  <a:srgbClr val="FF0000"/>
                </a:solidFill>
              </a:rPr>
              <a:t>To make matters worse, we must deal with class imbalance for every outlier case!</a:t>
            </a:r>
          </a:p>
          <a:p>
            <a:endParaRPr lang="en-US" dirty="0"/>
          </a:p>
          <a:p>
            <a:endParaRPr lang="en-US" dirty="0"/>
          </a:p>
        </p:txBody>
      </p:sp>
      <p:pic>
        <p:nvPicPr>
          <p:cNvPr id="6" name="Picture 5" descr="A picture containing outdoor, building, mountain, sitting&#10;&#10;Description automatically generated">
            <a:extLst>
              <a:ext uri="{FF2B5EF4-FFF2-40B4-BE49-F238E27FC236}">
                <a16:creationId xmlns:a16="http://schemas.microsoft.com/office/drawing/2014/main" id="{79D4FF83-4F06-4703-9442-6241824D6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6790" y="1385179"/>
            <a:ext cx="3495715" cy="2581003"/>
          </a:xfrm>
          <a:prstGeom prst="rect">
            <a:avLst/>
          </a:prstGeom>
        </p:spPr>
      </p:pic>
      <p:pic>
        <p:nvPicPr>
          <p:cNvPr id="10" name="Picture 9" descr="A truck that is driving down the highway&#10;&#10;Description automatically generated">
            <a:extLst>
              <a:ext uri="{FF2B5EF4-FFF2-40B4-BE49-F238E27FC236}">
                <a16:creationId xmlns:a16="http://schemas.microsoft.com/office/drawing/2014/main" id="{73783661-200A-4FC2-97F1-C1ED64B60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6789" y="4147239"/>
            <a:ext cx="3495715" cy="2331615"/>
          </a:xfrm>
          <a:prstGeom prst="rect">
            <a:avLst/>
          </a:prstGeom>
        </p:spPr>
      </p:pic>
    </p:spTree>
    <p:extLst>
      <p:ext uri="{BB962C8B-B14F-4D97-AF65-F5344CB8AC3E}">
        <p14:creationId xmlns:p14="http://schemas.microsoft.com/office/powerpoint/2010/main" val="46455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normAutofit fontScale="90000"/>
          </a:bodyPr>
          <a:lstStyle/>
          <a:p>
            <a:r>
              <a:rPr lang="en-US" dirty="0"/>
              <a:t>Going Out in the Wild: The Problem with Outliers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495544" cy="4974336"/>
          </a:xfrm>
        </p:spPr>
        <p:txBody>
          <a:bodyPr>
            <a:normAutofit/>
          </a:bodyPr>
          <a:lstStyle/>
          <a:p>
            <a:pPr>
              <a:spcAft>
                <a:spcPts val="2000"/>
              </a:spcAft>
            </a:pPr>
            <a:r>
              <a:rPr lang="en-US" dirty="0"/>
              <a:t>To the right are examples of a well-trained neural network unable to recognize images correctly due to road objects in abnormal positions.</a:t>
            </a:r>
          </a:p>
          <a:p>
            <a:pPr>
              <a:spcAft>
                <a:spcPts val="2000"/>
              </a:spcAft>
            </a:pPr>
            <a:r>
              <a:rPr lang="en-US" dirty="0"/>
              <a:t>SOURCE: </a:t>
            </a:r>
            <a:r>
              <a:rPr lang="en-US" dirty="0">
                <a:hlinkClick r:id="rId2"/>
              </a:rPr>
              <a:t>https://arxiv.org/abs/1811.11553</a:t>
            </a: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961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2BF2A-6491-4B68-A7D3-EC7C3B14A474}"/>
              </a:ext>
            </a:extLst>
          </p:cNvPr>
          <p:cNvSpPr>
            <a:spLocks noGrp="1"/>
          </p:cNvSpPr>
          <p:nvPr>
            <p:ph type="title"/>
          </p:nvPr>
        </p:nvSpPr>
        <p:spPr/>
        <p:txBody>
          <a:bodyPr>
            <a:normAutofit/>
          </a:bodyPr>
          <a:lstStyle/>
          <a:p>
            <a:r>
              <a:rPr lang="en-US" dirty="0"/>
              <a:t>Going Out in the Wild: The S-Curve</a:t>
            </a:r>
          </a:p>
        </p:txBody>
      </p:sp>
      <p:sp>
        <p:nvSpPr>
          <p:cNvPr id="4" name="Content Placeholder 3">
            <a:extLst>
              <a:ext uri="{FF2B5EF4-FFF2-40B4-BE49-F238E27FC236}">
                <a16:creationId xmlns:a16="http://schemas.microsoft.com/office/drawing/2014/main" id="{736BB798-DAF2-4FB3-A36F-D108312A7F50}"/>
              </a:ext>
            </a:extLst>
          </p:cNvPr>
          <p:cNvSpPr>
            <a:spLocks noGrp="1"/>
          </p:cNvSpPr>
          <p:nvPr>
            <p:ph sz="quarter" idx="10"/>
          </p:nvPr>
        </p:nvSpPr>
        <p:spPr>
          <a:xfrm>
            <a:off x="539495" y="1435608"/>
            <a:ext cx="5389817" cy="4629436"/>
          </a:xfrm>
        </p:spPr>
        <p:txBody>
          <a:bodyPr>
            <a:normAutofit fontScale="92500"/>
          </a:bodyPr>
          <a:lstStyle/>
          <a:p>
            <a:r>
              <a:rPr lang="en-US" sz="1400" dirty="0"/>
              <a:t>Stefan Seltz-</a:t>
            </a:r>
            <a:r>
              <a:rPr lang="en-US" sz="1400" dirty="0" err="1"/>
              <a:t>Axmacher</a:t>
            </a:r>
            <a:r>
              <a:rPr lang="en-US" sz="1400" dirty="0"/>
              <a:t> (CEO of defunct </a:t>
            </a:r>
            <a:r>
              <a:rPr lang="en-US" sz="1400" i="1" dirty="0"/>
              <a:t>Starsky Robotics</a:t>
            </a:r>
            <a:r>
              <a:rPr lang="en-US" sz="1400" dirty="0"/>
              <a:t>) shared an interesting industry insight on AI capability. </a:t>
            </a:r>
          </a:p>
          <a:p>
            <a:r>
              <a:rPr lang="en-US" sz="1400" dirty="0"/>
              <a:t>Take an “AI” system like virtual assistants (e.g. Alexa, Siri) or fully autonomous vehicles; many popularly believe that AI capability is exponential much akin to Moore’s Law, but it is in fact a logistic S-curve. </a:t>
            </a:r>
          </a:p>
          <a:p>
            <a:r>
              <a:rPr lang="en-US" sz="1400" dirty="0"/>
              <a:t>Time and expense is invested to create an “AI” with more skills, hoping to nearly reach 100% coverage of desired capabilities. </a:t>
            </a:r>
          </a:p>
          <a:p>
            <a:r>
              <a:rPr lang="en-US" sz="1400" dirty="0">
                <a:solidFill>
                  <a:schemeClr val="tx1"/>
                </a:solidFill>
              </a:rPr>
              <a:t>The logistic curve to the right shows an ideal situation where enough time and expense shows a nearing of 100% skills coverage. </a:t>
            </a:r>
          </a:p>
          <a:p>
            <a:r>
              <a:rPr lang="en-US" sz="1400" dirty="0">
                <a:solidFill>
                  <a:schemeClr val="tx1"/>
                </a:solidFill>
              </a:rPr>
              <a:t>Is this realistic though? </a:t>
            </a:r>
          </a:p>
        </p:txBody>
      </p:sp>
      <p:pic>
        <p:nvPicPr>
          <p:cNvPr id="1028" name="Picture 4" descr="Graph Preview">
            <a:extLst>
              <a:ext uri="{FF2B5EF4-FFF2-40B4-BE49-F238E27FC236}">
                <a16:creationId xmlns:a16="http://schemas.microsoft.com/office/drawing/2014/main" id="{DBC0654B-0C41-4DD6-AAF2-6BA284B6FF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85" b="12038"/>
          <a:stretch/>
        </p:blipFill>
        <p:spPr bwMode="auto">
          <a:xfrm>
            <a:off x="6910388" y="1607344"/>
            <a:ext cx="4521994" cy="30558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CA1BE1-C01F-446A-A032-C0FE6A6D5947}"/>
              </a:ext>
            </a:extLst>
          </p:cNvPr>
          <p:cNvSpPr txBox="1"/>
          <p:nvPr/>
        </p:nvSpPr>
        <p:spPr>
          <a:xfrm>
            <a:off x="8346282" y="4663154"/>
            <a:ext cx="1650206" cy="914400"/>
          </a:xfrm>
          <a:prstGeom prst="rect">
            <a:avLst/>
          </a:prstGeom>
        </p:spPr>
        <p:txBody>
          <a:bodyPr vert="horz" wrap="none" lIns="91440" tIns="45720" rIns="91440" bIns="45720" rtlCol="0">
            <a:normAutofit/>
          </a:bodyPr>
          <a:lstStyle/>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Time/Expense</a:t>
            </a:r>
          </a:p>
        </p:txBody>
      </p:sp>
      <p:sp>
        <p:nvSpPr>
          <p:cNvPr id="12" name="TextBox 11">
            <a:extLst>
              <a:ext uri="{FF2B5EF4-FFF2-40B4-BE49-F238E27FC236}">
                <a16:creationId xmlns:a16="http://schemas.microsoft.com/office/drawing/2014/main" id="{D35959F0-A0B6-40F9-A23A-FC144D451D19}"/>
              </a:ext>
            </a:extLst>
          </p:cNvPr>
          <p:cNvSpPr txBox="1"/>
          <p:nvPr/>
        </p:nvSpPr>
        <p:spPr>
          <a:xfrm>
            <a:off x="521207" y="6155679"/>
            <a:ext cx="8272749" cy="600164"/>
          </a:xfrm>
          <a:prstGeom prst="rect">
            <a:avLst/>
          </a:prstGeom>
          <a:noFill/>
        </p:spPr>
        <p:txBody>
          <a:bodyPr wrap="square">
            <a:spAutoFit/>
          </a:bodyPr>
          <a:lstStyle/>
          <a:p>
            <a:r>
              <a:rPr lang="en-US" sz="1100" dirty="0">
                <a:hlinkClick r:id="rId4"/>
              </a:rPr>
              <a:t>https://medium.com/starsky-robotics-blog/the-end-of-starsky-robotics-acb8a6a8a5f5</a:t>
            </a:r>
            <a:endParaRPr lang="en-US" sz="1100" dirty="0"/>
          </a:p>
          <a:p>
            <a:r>
              <a:rPr lang="en-US" sz="1100" dirty="0">
                <a:hlinkClick r:id="rId5"/>
              </a:rPr>
              <a:t>http://www.autonocast.com/blog/2020/3/27/181-stefan-seltz-axmacher-on-the-end-of-starsky-and-the-future-of-autonomy</a:t>
            </a:r>
            <a:endParaRPr lang="en-US" sz="1100" dirty="0"/>
          </a:p>
          <a:p>
            <a:endParaRPr lang="en-US" sz="1100" dirty="0"/>
          </a:p>
        </p:txBody>
      </p:sp>
      <p:sp>
        <p:nvSpPr>
          <p:cNvPr id="13" name="TextBox 12">
            <a:extLst>
              <a:ext uri="{FF2B5EF4-FFF2-40B4-BE49-F238E27FC236}">
                <a16:creationId xmlns:a16="http://schemas.microsoft.com/office/drawing/2014/main" id="{37CFF172-568E-4899-97A6-7FD04E23581C}"/>
              </a:ext>
            </a:extLst>
          </p:cNvPr>
          <p:cNvSpPr txBox="1"/>
          <p:nvPr/>
        </p:nvSpPr>
        <p:spPr>
          <a:xfrm>
            <a:off x="6162676" y="1750885"/>
            <a:ext cx="1650206" cy="914400"/>
          </a:xfrm>
          <a:prstGeom prst="rect">
            <a:avLst/>
          </a:prstGeom>
        </p:spPr>
        <p:txBody>
          <a:bodyPr vert="horz" wrap="none" lIns="91440" tIns="45720" rIns="91440" bIns="45720" rtlCol="0">
            <a:normAutofit/>
          </a:bodyPr>
          <a:lstStyle/>
          <a:p>
            <a:pPr algn="l">
              <a:spcAft>
                <a:spcPts val="2000"/>
              </a:spcAft>
            </a:pPr>
            <a:r>
              <a:rPr lang="en-US" sz="1600" i="1" dirty="0">
                <a:solidFill>
                  <a:srgbClr val="00B050"/>
                </a:solidFill>
                <a:latin typeface="Segoe UI" panose="020B0502040204020203" pitchFamily="34" charset="0"/>
                <a:cs typeface="Segoe UI" panose="020B0502040204020203" pitchFamily="34" charset="0"/>
              </a:rPr>
              <a:t>100%</a:t>
            </a:r>
          </a:p>
        </p:txBody>
      </p:sp>
      <p:sp>
        <p:nvSpPr>
          <p:cNvPr id="14" name="TextBox 13">
            <a:extLst>
              <a:ext uri="{FF2B5EF4-FFF2-40B4-BE49-F238E27FC236}">
                <a16:creationId xmlns:a16="http://schemas.microsoft.com/office/drawing/2014/main" id="{EA7563BC-8F38-4BF4-BA4D-DA2BCD5DDE95}"/>
              </a:ext>
            </a:extLst>
          </p:cNvPr>
          <p:cNvSpPr txBox="1"/>
          <p:nvPr/>
        </p:nvSpPr>
        <p:spPr>
          <a:xfrm rot="16200000">
            <a:off x="6162676" y="2790883"/>
            <a:ext cx="1650206" cy="914400"/>
          </a:xfrm>
          <a:prstGeom prst="rect">
            <a:avLst/>
          </a:prstGeom>
        </p:spPr>
        <p:txBody>
          <a:bodyPr vert="horz" wrap="none" lIns="91440" tIns="45720" rIns="91440" bIns="45720" rtlCol="0">
            <a:normAutofit/>
          </a:bodyPr>
          <a:lstStyle/>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Skill Coverage</a:t>
            </a:r>
          </a:p>
        </p:txBody>
      </p:sp>
    </p:spTree>
    <p:extLst>
      <p:ext uri="{BB962C8B-B14F-4D97-AF65-F5344CB8AC3E}">
        <p14:creationId xmlns:p14="http://schemas.microsoft.com/office/powerpoint/2010/main" val="3740272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2BF2A-6491-4B68-A7D3-EC7C3B14A474}"/>
              </a:ext>
            </a:extLst>
          </p:cNvPr>
          <p:cNvSpPr>
            <a:spLocks noGrp="1"/>
          </p:cNvSpPr>
          <p:nvPr>
            <p:ph type="title"/>
          </p:nvPr>
        </p:nvSpPr>
        <p:spPr/>
        <p:txBody>
          <a:bodyPr>
            <a:normAutofit/>
          </a:bodyPr>
          <a:lstStyle/>
          <a:p>
            <a:r>
              <a:rPr lang="en-US" dirty="0"/>
              <a:t>Going Out in the Wild: The S-Curve</a:t>
            </a:r>
          </a:p>
        </p:txBody>
      </p:sp>
      <p:sp>
        <p:nvSpPr>
          <p:cNvPr id="4" name="Content Placeholder 3">
            <a:extLst>
              <a:ext uri="{FF2B5EF4-FFF2-40B4-BE49-F238E27FC236}">
                <a16:creationId xmlns:a16="http://schemas.microsoft.com/office/drawing/2014/main" id="{736BB798-DAF2-4FB3-A36F-D108312A7F50}"/>
              </a:ext>
            </a:extLst>
          </p:cNvPr>
          <p:cNvSpPr>
            <a:spLocks noGrp="1"/>
          </p:cNvSpPr>
          <p:nvPr>
            <p:ph sz="quarter" idx="10"/>
          </p:nvPr>
        </p:nvSpPr>
        <p:spPr>
          <a:xfrm>
            <a:off x="539495" y="1435608"/>
            <a:ext cx="5389817" cy="4629436"/>
          </a:xfrm>
        </p:spPr>
        <p:txBody>
          <a:bodyPr>
            <a:normAutofit fontScale="70000" lnSpcReduction="20000"/>
          </a:bodyPr>
          <a:lstStyle/>
          <a:p>
            <a:r>
              <a:rPr lang="en-US" dirty="0"/>
              <a:t>To the right is a more realistic outcome, where skill coverage converges on a much lower ceiling than 100%. </a:t>
            </a:r>
          </a:p>
          <a:p>
            <a:r>
              <a:rPr lang="en-US" dirty="0"/>
              <a:t>This is the largest problem with the “AI” industry. </a:t>
            </a:r>
          </a:p>
          <a:p>
            <a:r>
              <a:rPr lang="en-US" dirty="0">
                <a:solidFill>
                  <a:schemeClr val="tx1"/>
                </a:solidFill>
              </a:rPr>
              <a:t>Several tech companies building “AI systems” found that several skills can be added in stride with initial expense, but a diminishing return for “cost per new skill added” is ultimately encountered. </a:t>
            </a:r>
          </a:p>
          <a:p>
            <a:r>
              <a:rPr lang="en-US" b="1" dirty="0">
                <a:solidFill>
                  <a:srgbClr val="FF0000"/>
                </a:solidFill>
              </a:rPr>
              <a:t>Due to computational and training data limits, and the high volume of outlier cases, it becomes practically impossible to create an “AI” that nears 100% coverage of needed skills without exponential expense. </a:t>
            </a:r>
          </a:p>
          <a:p>
            <a:r>
              <a:rPr lang="en-US" dirty="0">
                <a:solidFill>
                  <a:schemeClr val="tx1"/>
                </a:solidFill>
              </a:rPr>
              <a:t>This demonstrates that it is not AI capability that is exponential, but rather the expense to make it.</a:t>
            </a:r>
          </a:p>
          <a:p>
            <a:endParaRPr lang="en-US" dirty="0">
              <a:solidFill>
                <a:schemeClr val="tx1"/>
              </a:solidFill>
            </a:endParaRPr>
          </a:p>
        </p:txBody>
      </p:sp>
      <p:pic>
        <p:nvPicPr>
          <p:cNvPr id="1028" name="Picture 4">
            <a:extLst>
              <a:ext uri="{FF2B5EF4-FFF2-40B4-BE49-F238E27FC236}">
                <a16:creationId xmlns:a16="http://schemas.microsoft.com/office/drawing/2014/main" id="{DBC0654B-0C41-4DD6-AAF2-6BA284B6FF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69" b="10455"/>
          <a:stretch/>
        </p:blipFill>
        <p:spPr bwMode="auto">
          <a:xfrm>
            <a:off x="6910388" y="1607344"/>
            <a:ext cx="4521994" cy="30558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CA1BE1-C01F-446A-A032-C0FE6A6D5947}"/>
              </a:ext>
            </a:extLst>
          </p:cNvPr>
          <p:cNvSpPr txBox="1"/>
          <p:nvPr/>
        </p:nvSpPr>
        <p:spPr>
          <a:xfrm>
            <a:off x="8346282" y="4663154"/>
            <a:ext cx="1650206" cy="914400"/>
          </a:xfrm>
          <a:prstGeom prst="rect">
            <a:avLst/>
          </a:prstGeom>
        </p:spPr>
        <p:txBody>
          <a:bodyPr vert="horz" wrap="none" lIns="91440" tIns="45720" rIns="91440" bIns="45720" rtlCol="0">
            <a:normAutofit/>
          </a:bodyPr>
          <a:lstStyle/>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Time/Expense</a:t>
            </a:r>
          </a:p>
        </p:txBody>
      </p:sp>
      <p:sp>
        <p:nvSpPr>
          <p:cNvPr id="8" name="TextBox 7">
            <a:extLst>
              <a:ext uri="{FF2B5EF4-FFF2-40B4-BE49-F238E27FC236}">
                <a16:creationId xmlns:a16="http://schemas.microsoft.com/office/drawing/2014/main" id="{9679A0F6-2722-42F5-82BF-20FB1886D055}"/>
              </a:ext>
            </a:extLst>
          </p:cNvPr>
          <p:cNvSpPr txBox="1"/>
          <p:nvPr/>
        </p:nvSpPr>
        <p:spPr>
          <a:xfrm rot="16200000">
            <a:off x="6162676" y="2790883"/>
            <a:ext cx="1650206" cy="914400"/>
          </a:xfrm>
          <a:prstGeom prst="rect">
            <a:avLst/>
          </a:prstGeom>
        </p:spPr>
        <p:txBody>
          <a:bodyPr vert="horz" wrap="none" lIns="91440" tIns="45720" rIns="91440" bIns="45720" rtlCol="0">
            <a:normAutofit/>
          </a:bodyPr>
          <a:lstStyle/>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Skill Coverage</a:t>
            </a:r>
          </a:p>
        </p:txBody>
      </p:sp>
      <p:sp>
        <p:nvSpPr>
          <p:cNvPr id="12" name="TextBox 11">
            <a:extLst>
              <a:ext uri="{FF2B5EF4-FFF2-40B4-BE49-F238E27FC236}">
                <a16:creationId xmlns:a16="http://schemas.microsoft.com/office/drawing/2014/main" id="{D35959F0-A0B6-40F9-A23A-FC144D451D19}"/>
              </a:ext>
            </a:extLst>
          </p:cNvPr>
          <p:cNvSpPr txBox="1"/>
          <p:nvPr/>
        </p:nvSpPr>
        <p:spPr>
          <a:xfrm>
            <a:off x="521207" y="6155679"/>
            <a:ext cx="8272749" cy="600164"/>
          </a:xfrm>
          <a:prstGeom prst="rect">
            <a:avLst/>
          </a:prstGeom>
          <a:noFill/>
        </p:spPr>
        <p:txBody>
          <a:bodyPr wrap="square">
            <a:spAutoFit/>
          </a:bodyPr>
          <a:lstStyle/>
          <a:p>
            <a:r>
              <a:rPr lang="en-US" sz="1100" dirty="0">
                <a:hlinkClick r:id="rId3"/>
              </a:rPr>
              <a:t>https://medium.com/starsky-robotics-blog/the-end-of-starsky-robotics-acb8a6a8a5f5</a:t>
            </a:r>
            <a:endParaRPr lang="en-US" sz="1100" dirty="0"/>
          </a:p>
          <a:p>
            <a:r>
              <a:rPr lang="en-US" sz="1100" dirty="0">
                <a:hlinkClick r:id="rId4"/>
              </a:rPr>
              <a:t>http://www.autonocast.com/blog/2020/3/27/181-stefan-seltz-axmacher-on-the-end-of-starsky-and-the-future-of-autonomy</a:t>
            </a:r>
            <a:endParaRPr lang="en-US" sz="1100" dirty="0"/>
          </a:p>
          <a:p>
            <a:endParaRPr lang="en-US" sz="1100" dirty="0"/>
          </a:p>
        </p:txBody>
      </p:sp>
      <p:sp>
        <p:nvSpPr>
          <p:cNvPr id="9" name="TextBox 8">
            <a:extLst>
              <a:ext uri="{FF2B5EF4-FFF2-40B4-BE49-F238E27FC236}">
                <a16:creationId xmlns:a16="http://schemas.microsoft.com/office/drawing/2014/main" id="{0E5F2392-F3BD-4C16-B46E-8E65CF51545F}"/>
              </a:ext>
            </a:extLst>
          </p:cNvPr>
          <p:cNvSpPr txBox="1"/>
          <p:nvPr/>
        </p:nvSpPr>
        <p:spPr>
          <a:xfrm>
            <a:off x="6162676" y="1666261"/>
            <a:ext cx="1650206" cy="914400"/>
          </a:xfrm>
          <a:prstGeom prst="rect">
            <a:avLst/>
          </a:prstGeom>
        </p:spPr>
        <p:txBody>
          <a:bodyPr vert="horz" wrap="none" lIns="91440" tIns="45720" rIns="91440" bIns="45720" rtlCol="0">
            <a:normAutofit/>
          </a:bodyPr>
          <a:lstStyle/>
          <a:p>
            <a:pPr algn="l">
              <a:spcAft>
                <a:spcPts val="2000"/>
              </a:spcAft>
            </a:pPr>
            <a:r>
              <a:rPr lang="en-US" sz="1600" i="1" dirty="0">
                <a:solidFill>
                  <a:srgbClr val="00B050"/>
                </a:solidFill>
                <a:latin typeface="Segoe UI" panose="020B0502040204020203" pitchFamily="34" charset="0"/>
                <a:cs typeface="Segoe UI" panose="020B0502040204020203" pitchFamily="34" charset="0"/>
              </a:rPr>
              <a:t>100%</a:t>
            </a:r>
          </a:p>
        </p:txBody>
      </p:sp>
      <p:sp>
        <p:nvSpPr>
          <p:cNvPr id="11" name="TextBox 10">
            <a:extLst>
              <a:ext uri="{FF2B5EF4-FFF2-40B4-BE49-F238E27FC236}">
                <a16:creationId xmlns:a16="http://schemas.microsoft.com/office/drawing/2014/main" id="{3F97C205-88E8-40A1-8BDB-2FD52337A323}"/>
              </a:ext>
            </a:extLst>
          </p:cNvPr>
          <p:cNvSpPr txBox="1"/>
          <p:nvPr/>
        </p:nvSpPr>
        <p:spPr>
          <a:xfrm>
            <a:off x="6262690" y="2182378"/>
            <a:ext cx="1650206" cy="914400"/>
          </a:xfrm>
          <a:prstGeom prst="rect">
            <a:avLst/>
          </a:prstGeom>
        </p:spPr>
        <p:txBody>
          <a:bodyPr vert="horz" wrap="none" lIns="91440" tIns="45720" rIns="91440" bIns="45720" rtlCol="0">
            <a:normAutofit/>
          </a:bodyPr>
          <a:lstStyle/>
          <a:p>
            <a:pPr algn="l">
              <a:spcAft>
                <a:spcPts val="2000"/>
              </a:spcAft>
            </a:pPr>
            <a:r>
              <a:rPr lang="en-US" sz="1600" i="1" dirty="0">
                <a:solidFill>
                  <a:srgbClr val="FF0000"/>
                </a:solidFill>
                <a:latin typeface="Segoe UI" panose="020B0502040204020203" pitchFamily="34" charset="0"/>
                <a:cs typeface="Segoe UI" panose="020B0502040204020203" pitchFamily="34" charset="0"/>
              </a:rPr>
              <a:t>80%</a:t>
            </a:r>
          </a:p>
        </p:txBody>
      </p:sp>
      <p:sp>
        <p:nvSpPr>
          <p:cNvPr id="13" name="Rectangle 12">
            <a:extLst>
              <a:ext uri="{FF2B5EF4-FFF2-40B4-BE49-F238E27FC236}">
                <a16:creationId xmlns:a16="http://schemas.microsoft.com/office/drawing/2014/main" id="{5F7DD054-CBE9-4456-BBF4-1A01427FD8FD}"/>
              </a:ext>
            </a:extLst>
          </p:cNvPr>
          <p:cNvSpPr/>
          <p:nvPr/>
        </p:nvSpPr>
        <p:spPr>
          <a:xfrm>
            <a:off x="521207" y="3712719"/>
            <a:ext cx="5408105" cy="1310902"/>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0645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animal, dog, panda&#10;&#10;Description automatically generated">
            <a:extLst>
              <a:ext uri="{FF2B5EF4-FFF2-40B4-BE49-F238E27FC236}">
                <a16:creationId xmlns:a16="http://schemas.microsoft.com/office/drawing/2014/main" id="{BF2A1ECB-DCBE-4692-B904-4CB7954AF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7863" y="4481666"/>
            <a:ext cx="4551535" cy="18069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normAutofit/>
          </a:bodyPr>
          <a:lstStyle/>
          <a:p>
            <a:r>
              <a:rPr lang="en-US" dirty="0"/>
              <a:t>Going Out in the Wild: Adversarial Attacks</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7" y="1435608"/>
            <a:ext cx="7356129" cy="5422392"/>
          </a:xfrm>
        </p:spPr>
        <p:txBody>
          <a:bodyPr>
            <a:normAutofit/>
          </a:bodyPr>
          <a:lstStyle/>
          <a:p>
            <a:r>
              <a:rPr lang="en-US" b="1" dirty="0">
                <a:solidFill>
                  <a:schemeClr val="tx1"/>
                </a:solidFill>
              </a:rPr>
              <a:t>If biased sampling and outliers are not enough of a challenge, consider cases where synthetic outliers are created. </a:t>
            </a:r>
          </a:p>
          <a:p>
            <a:pPr marL="285750" indent="-285750">
              <a:spcBef>
                <a:spcPts val="0"/>
              </a:spcBef>
              <a:spcAft>
                <a:spcPts val="0"/>
              </a:spcAft>
              <a:buFont typeface="Arial" panose="020B0604020202020204" pitchFamily="34" charset="0"/>
              <a:buChar char="•"/>
            </a:pPr>
            <a:r>
              <a:rPr lang="en-US" dirty="0">
                <a:solidFill>
                  <a:schemeClr val="tx1"/>
                </a:solidFill>
              </a:rPr>
              <a:t>A stop sign with malicious stickers is identified as a “45 MPH” sign. </a:t>
            </a:r>
          </a:p>
          <a:p>
            <a:pPr marL="285750" indent="-285750">
              <a:spcBef>
                <a:spcPts val="0"/>
              </a:spcBef>
              <a:spcAft>
                <a:spcPts val="0"/>
              </a:spcAft>
              <a:buFont typeface="Arial" panose="020B0604020202020204" pitchFamily="34" charset="0"/>
              <a:buChar char="•"/>
            </a:pPr>
            <a:r>
              <a:rPr lang="en-US" dirty="0">
                <a:solidFill>
                  <a:schemeClr val="tx1"/>
                </a:solidFill>
              </a:rPr>
              <a:t>Pixelated face wear and photos of other people can thwart facial recognition software.</a:t>
            </a:r>
          </a:p>
          <a:p>
            <a:pPr marL="285750" indent="-285750">
              <a:spcBef>
                <a:spcPts val="0"/>
              </a:spcBef>
              <a:spcAft>
                <a:spcPts val="0"/>
              </a:spcAft>
              <a:buFont typeface="Arial" panose="020B0604020202020204" pitchFamily="34" charset="0"/>
              <a:buChar char="•"/>
            </a:pPr>
            <a:r>
              <a:rPr lang="en-US" dirty="0">
                <a:solidFill>
                  <a:schemeClr val="tx1"/>
                </a:solidFill>
              </a:rPr>
              <a:t>Pixelated noise on a panda photo can misclassify it as a gibbon. </a:t>
            </a:r>
          </a:p>
          <a:p>
            <a:pPr marL="285750" indent="-285750">
              <a:spcBef>
                <a:spcPts val="0"/>
              </a:spcBef>
              <a:spcAft>
                <a:spcPts val="0"/>
              </a:spcAft>
              <a:buFont typeface="Arial" panose="020B0604020202020204" pitchFamily="34" charset="0"/>
              <a:buChar char="•"/>
            </a:pPr>
            <a:r>
              <a:rPr lang="en-US" dirty="0">
                <a:solidFill>
                  <a:schemeClr val="tx1"/>
                </a:solidFill>
              </a:rPr>
              <a:t>Children in Halloween costumes are not recognized as pedestrians.</a:t>
            </a:r>
          </a:p>
          <a:p>
            <a:pPr marL="285750" indent="-285750">
              <a:spcBef>
                <a:spcPts val="0"/>
              </a:spcBef>
              <a:spcAft>
                <a:spcPts val="0"/>
              </a:spcAft>
              <a:buFont typeface="Arial" panose="020B0604020202020204" pitchFamily="34" charset="0"/>
              <a:buChar char="•"/>
            </a:pPr>
            <a:endParaRPr lang="en-US" dirty="0">
              <a:solidFill>
                <a:schemeClr val="tx1"/>
              </a:solidFill>
            </a:endParaRPr>
          </a:p>
          <a:p>
            <a:pPr>
              <a:spcBef>
                <a:spcPts val="1200"/>
              </a:spcBef>
              <a:spcAft>
                <a:spcPts val="0"/>
              </a:spcAft>
            </a:pPr>
            <a:r>
              <a:rPr lang="en-US" b="1" dirty="0">
                <a:solidFill>
                  <a:schemeClr val="tx1"/>
                </a:solidFill>
              </a:rPr>
              <a:t>Adversarial attacks are hard to mitigate, and the only surefire solution is preventing exposure to uncontrolled environments or engineering safeguards to reasonable risk acceptance levels.</a:t>
            </a:r>
          </a:p>
          <a:p>
            <a:pPr marL="285750" indent="-285750">
              <a:buFont typeface="Arial" panose="020B0604020202020204" pitchFamily="34" charset="0"/>
              <a:buChar char="•"/>
            </a:pPr>
            <a:endParaRPr lang="en-US" dirty="0">
              <a:solidFill>
                <a:schemeClr val="tx1"/>
              </a:solidFill>
            </a:endParaRPr>
          </a:p>
          <a:p>
            <a:endParaRPr lang="en-US" dirty="0">
              <a:solidFill>
                <a:schemeClr val="tx1"/>
              </a:solidFill>
            </a:endParaRPr>
          </a:p>
          <a:p>
            <a:endParaRPr lang="en-US" dirty="0"/>
          </a:p>
          <a:p>
            <a:endParaRPr lang="en-US" dirty="0"/>
          </a:p>
        </p:txBody>
      </p:sp>
      <p:pic>
        <p:nvPicPr>
          <p:cNvPr id="6" name="Picture 5" descr="A stop sign in front of a house&#10;&#10;Description automatically generated">
            <a:extLst>
              <a:ext uri="{FF2B5EF4-FFF2-40B4-BE49-F238E27FC236}">
                <a16:creationId xmlns:a16="http://schemas.microsoft.com/office/drawing/2014/main" id="{A4332175-C84B-4DA2-AD36-F68EA7E03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7863" y="810407"/>
            <a:ext cx="3428999" cy="18810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descr="A picture containing indoor, cake, table, small&#10;&#10;Description automatically generated">
            <a:extLst>
              <a:ext uri="{FF2B5EF4-FFF2-40B4-BE49-F238E27FC236}">
                <a16:creationId xmlns:a16="http://schemas.microsoft.com/office/drawing/2014/main" id="{C60D3056-154B-4FCB-8C97-C636287C0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5419" y="2691458"/>
            <a:ext cx="3550980" cy="17633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Rectangle 6">
            <a:extLst>
              <a:ext uri="{FF2B5EF4-FFF2-40B4-BE49-F238E27FC236}">
                <a16:creationId xmlns:a16="http://schemas.microsoft.com/office/drawing/2014/main" id="{EBDF16D6-D88D-41C6-B6BF-103BEB91BA52}"/>
              </a:ext>
            </a:extLst>
          </p:cNvPr>
          <p:cNvSpPr/>
          <p:nvPr/>
        </p:nvSpPr>
        <p:spPr>
          <a:xfrm>
            <a:off x="521206" y="4958828"/>
            <a:ext cx="7159753" cy="1451116"/>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1715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normAutofit fontScale="90000"/>
          </a:bodyPr>
          <a:lstStyle/>
          <a:p>
            <a:r>
              <a:rPr lang="en-US" dirty="0"/>
              <a:t>Going Out in the Wild: The Problem with Outliers</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6877119" cy="5061148"/>
          </a:xfrm>
        </p:spPr>
        <p:txBody>
          <a:bodyPr>
            <a:normAutofit fontScale="92500" lnSpcReduction="20000"/>
          </a:bodyPr>
          <a:lstStyle/>
          <a:p>
            <a:pPr>
              <a:spcBef>
                <a:spcPts val="600"/>
              </a:spcBef>
              <a:spcAft>
                <a:spcPts val="600"/>
              </a:spcAft>
            </a:pPr>
            <a:r>
              <a:rPr lang="en-US" b="1" dirty="0">
                <a:solidFill>
                  <a:srgbClr val="FF0000"/>
                </a:solidFill>
              </a:rPr>
              <a:t>The million-dollar question: so how do we deal with outliers? </a:t>
            </a:r>
            <a:endParaRPr lang="en-US" b="1" dirty="0">
              <a:solidFill>
                <a:schemeClr val="tx1"/>
              </a:solidFill>
            </a:endParaRPr>
          </a:p>
          <a:p>
            <a:pPr>
              <a:spcBef>
                <a:spcPts val="600"/>
              </a:spcBef>
              <a:spcAft>
                <a:spcPts val="600"/>
              </a:spcAft>
            </a:pPr>
            <a:r>
              <a:rPr lang="en-US" dirty="0">
                <a:solidFill>
                  <a:schemeClr val="tx1"/>
                </a:solidFill>
              </a:rPr>
              <a:t>Are we ever going to collect enough data to effectively identify outliers? Compensate for data gaps? </a:t>
            </a:r>
          </a:p>
          <a:p>
            <a:pPr>
              <a:spcBef>
                <a:spcPts val="600"/>
              </a:spcBef>
              <a:spcAft>
                <a:spcPts val="600"/>
              </a:spcAft>
            </a:pPr>
            <a:r>
              <a:rPr lang="en-US" b="1" dirty="0">
                <a:solidFill>
                  <a:schemeClr val="tx1"/>
                </a:solidFill>
              </a:rPr>
              <a:t>Maybe the answer is “it depends”:</a:t>
            </a:r>
          </a:p>
          <a:p>
            <a:pPr marL="285750" indent="-285750">
              <a:spcBef>
                <a:spcPts val="600"/>
              </a:spcBef>
              <a:spcAft>
                <a:spcPts val="600"/>
              </a:spcAft>
              <a:buFont typeface="Arial" panose="020B0604020202020204" pitchFamily="34" charset="0"/>
              <a:buChar char="•"/>
            </a:pPr>
            <a:r>
              <a:rPr lang="en-US" dirty="0">
                <a:solidFill>
                  <a:schemeClr val="tx1"/>
                </a:solidFill>
              </a:rPr>
              <a:t>If the domain is narrow and controlled enough, maybe we can collect enough data or create explicit rules that do not rely on data. </a:t>
            </a:r>
          </a:p>
          <a:p>
            <a:pPr marL="285750" indent="-285750">
              <a:spcBef>
                <a:spcPts val="600"/>
              </a:spcBef>
              <a:spcAft>
                <a:spcPts val="600"/>
              </a:spcAft>
              <a:buFont typeface="Arial" panose="020B0604020202020204" pitchFamily="34" charset="0"/>
              <a:buChar char="•"/>
            </a:pPr>
            <a:r>
              <a:rPr lang="en-US" dirty="0">
                <a:solidFill>
                  <a:schemeClr val="tx1"/>
                </a:solidFill>
              </a:rPr>
              <a:t>If the domain is broad and uncontrolled, consider safe “guardrail” heuristics when an outlier is encountered, or request a human operator to take over.</a:t>
            </a:r>
          </a:p>
          <a:p>
            <a:pPr marL="285750" indent="-285750">
              <a:spcBef>
                <a:spcPts val="600"/>
              </a:spcBef>
              <a:spcAft>
                <a:spcPts val="600"/>
              </a:spcAft>
              <a:buFont typeface="Arial" panose="020B0604020202020204" pitchFamily="34" charset="0"/>
              <a:buChar char="•"/>
            </a:pPr>
            <a:r>
              <a:rPr lang="en-US" dirty="0">
                <a:solidFill>
                  <a:schemeClr val="tx1"/>
                </a:solidFill>
              </a:rPr>
              <a:t>In uncontrolled domains, find effective inputs and heuristics that are reliable and make sense for a given application (e.g., radar being used to emergency brake for an obstacle). </a:t>
            </a:r>
          </a:p>
        </p:txBody>
      </p:sp>
      <p:pic>
        <p:nvPicPr>
          <p:cNvPr id="5" name="Picture 4" descr="A dog walking on a dirt road&#10;&#10;Description automatically generated">
            <a:extLst>
              <a:ext uri="{FF2B5EF4-FFF2-40B4-BE49-F238E27FC236}">
                <a16:creationId xmlns:a16="http://schemas.microsoft.com/office/drawing/2014/main" id="{B884A80E-1D0B-4774-8DBE-A85EBDE3DE1A}"/>
              </a:ext>
            </a:extLst>
          </p:cNvPr>
          <p:cNvPicPr>
            <a:picLocks noChangeAspect="1"/>
          </p:cNvPicPr>
          <p:nvPr/>
        </p:nvPicPr>
        <p:blipFill rotWithShape="1">
          <a:blip r:embed="rId2">
            <a:extLst>
              <a:ext uri="{28A0092B-C50C-407E-A947-70E740481C1C}">
                <a14:useLocalDpi xmlns:a14="http://schemas.microsoft.com/office/drawing/2010/main" val="0"/>
              </a:ext>
            </a:extLst>
          </a:blip>
          <a:srcRect l="5615" r="41118"/>
          <a:stretch/>
        </p:blipFill>
        <p:spPr>
          <a:xfrm>
            <a:off x="8359423" y="1394177"/>
            <a:ext cx="3155244" cy="3949001"/>
          </a:xfrm>
          <a:prstGeom prst="rect">
            <a:avLst/>
          </a:prstGeom>
        </p:spPr>
      </p:pic>
    </p:spTree>
    <p:extLst>
      <p:ext uri="{BB962C8B-B14F-4D97-AF65-F5344CB8AC3E}">
        <p14:creationId xmlns:p14="http://schemas.microsoft.com/office/powerpoint/2010/main" val="169680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normAutofit/>
          </a:bodyPr>
          <a:lstStyle/>
          <a:p>
            <a:r>
              <a:rPr lang="en-US" dirty="0"/>
              <a:t>Going Out in the Wild: Data Rot</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7343939" cy="5061148"/>
          </a:xfrm>
        </p:spPr>
        <p:txBody>
          <a:bodyPr>
            <a:normAutofit fontScale="92500" lnSpcReduction="10000"/>
          </a:bodyPr>
          <a:lstStyle/>
          <a:p>
            <a:r>
              <a:rPr lang="en-US" sz="1600" b="1" dirty="0">
                <a:solidFill>
                  <a:schemeClr val="tx1"/>
                </a:solidFill>
              </a:rPr>
              <a:t>Data used to train a model can work for awhile, but the data is likely to become stale (known as </a:t>
            </a:r>
            <a:r>
              <a:rPr lang="en-US" sz="1600" b="1" dirty="0">
                <a:solidFill>
                  <a:srgbClr val="FF0000"/>
                </a:solidFill>
              </a:rPr>
              <a:t>data rot</a:t>
            </a:r>
            <a:r>
              <a:rPr lang="en-US" sz="1600" b="1" dirty="0">
                <a:solidFill>
                  <a:schemeClr val="tx1"/>
                </a:solidFill>
              </a:rPr>
              <a:t>). </a:t>
            </a:r>
          </a:p>
          <a:p>
            <a:pPr marL="285750" indent="-285750">
              <a:buFont typeface="Arial" panose="020B0604020202020204" pitchFamily="34" charset="0"/>
              <a:buChar char="•"/>
            </a:pPr>
            <a:r>
              <a:rPr lang="en-US" sz="1600" dirty="0">
                <a:solidFill>
                  <a:schemeClr val="tx1"/>
                </a:solidFill>
              </a:rPr>
              <a:t>The world will change, trends will come and go, and nothing will stay the same which renders captured data obsolete.</a:t>
            </a:r>
          </a:p>
          <a:p>
            <a:pPr marL="285750" indent="-285750">
              <a:buFont typeface="Arial" panose="020B0604020202020204" pitchFamily="34" charset="0"/>
              <a:buChar char="•"/>
            </a:pPr>
            <a:r>
              <a:rPr lang="en-US" sz="1600" dirty="0">
                <a:solidFill>
                  <a:schemeClr val="tx1"/>
                </a:solidFill>
              </a:rPr>
              <a:t>Airport congestion data from 2016 is hardly relevant in 2020 as new terminals, airline presence, construction projects, unusual weather seasons, and other factors disrupt. </a:t>
            </a:r>
          </a:p>
          <a:p>
            <a:pPr marL="285750" indent="-285750">
              <a:buFont typeface="Arial" panose="020B0604020202020204" pitchFamily="34" charset="0"/>
              <a:buChar char="•"/>
            </a:pPr>
            <a:r>
              <a:rPr lang="en-US" sz="1600" dirty="0">
                <a:solidFill>
                  <a:schemeClr val="tx1"/>
                </a:solidFill>
              </a:rPr>
              <a:t>Something as unpredictable as clothing fashions can cause problems with image recognition. </a:t>
            </a:r>
          </a:p>
          <a:p>
            <a:pPr marL="285750" indent="-285750">
              <a:buFont typeface="Arial" panose="020B0604020202020204" pitchFamily="34" charset="0"/>
              <a:buChar char="•"/>
            </a:pPr>
            <a:r>
              <a:rPr lang="en-US" sz="1600" b="1" dirty="0">
                <a:solidFill>
                  <a:srgbClr val="FF0000"/>
                </a:solidFill>
              </a:rPr>
              <a:t>Even changes to camera resolution, hardware configurations, lighting, correction filters, and picture quality can cause training data to become outdated (contemplate this when budgeting for data acquisition!)</a:t>
            </a:r>
          </a:p>
        </p:txBody>
      </p:sp>
      <p:pic>
        <p:nvPicPr>
          <p:cNvPr id="6" name="Picture 5" descr="A large passenger jet sitting on top of a runway&#10;&#10;Description automatically generated">
            <a:extLst>
              <a:ext uri="{FF2B5EF4-FFF2-40B4-BE49-F238E27FC236}">
                <a16:creationId xmlns:a16="http://schemas.microsoft.com/office/drawing/2014/main" id="{34E78BF9-8EFE-4692-BDE4-709D449B2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3505" y="1342475"/>
            <a:ext cx="3047216" cy="1694236"/>
          </a:xfrm>
          <a:prstGeom prst="rect">
            <a:avLst/>
          </a:prstGeom>
        </p:spPr>
      </p:pic>
      <p:pic>
        <p:nvPicPr>
          <p:cNvPr id="8" name="Picture 7" descr="A plane sitting on top of a runway&#10;&#10;Description automatically generated">
            <a:extLst>
              <a:ext uri="{FF2B5EF4-FFF2-40B4-BE49-F238E27FC236}">
                <a16:creationId xmlns:a16="http://schemas.microsoft.com/office/drawing/2014/main" id="{EADA578D-8626-4BE8-B8BA-F8C44EBDA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3505" y="3218624"/>
            <a:ext cx="3047216" cy="1641947"/>
          </a:xfrm>
          <a:prstGeom prst="rect">
            <a:avLst/>
          </a:prstGeom>
        </p:spPr>
      </p:pic>
      <p:sp>
        <p:nvSpPr>
          <p:cNvPr id="7" name="Rectangle 6">
            <a:extLst>
              <a:ext uri="{FF2B5EF4-FFF2-40B4-BE49-F238E27FC236}">
                <a16:creationId xmlns:a16="http://schemas.microsoft.com/office/drawing/2014/main" id="{50499749-25E3-4039-89F1-EF280491C4D7}"/>
              </a:ext>
            </a:extLst>
          </p:cNvPr>
          <p:cNvSpPr/>
          <p:nvPr/>
        </p:nvSpPr>
        <p:spPr>
          <a:xfrm>
            <a:off x="417052" y="1494027"/>
            <a:ext cx="7466382" cy="1694236"/>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63B46B4C-1A7F-4838-9853-5D1A89BDEFB1}"/>
              </a:ext>
            </a:extLst>
          </p:cNvPr>
          <p:cNvSpPr/>
          <p:nvPr/>
        </p:nvSpPr>
        <p:spPr>
          <a:xfrm>
            <a:off x="417052" y="5422392"/>
            <a:ext cx="7466382" cy="1074364"/>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616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E891-A369-48B4-BFF4-86F697333F08}"/>
              </a:ext>
            </a:extLst>
          </p:cNvPr>
          <p:cNvSpPr>
            <a:spLocks noGrp="1"/>
          </p:cNvSpPr>
          <p:nvPr>
            <p:ph type="title"/>
          </p:nvPr>
        </p:nvSpPr>
        <p:spPr/>
        <p:txBody>
          <a:bodyPr/>
          <a:lstStyle/>
          <a:p>
            <a:r>
              <a:rPr lang="en-US" dirty="0"/>
              <a:t>Going Out in the Wild: Data Rot</a:t>
            </a:r>
          </a:p>
        </p:txBody>
      </p:sp>
      <p:sp>
        <p:nvSpPr>
          <p:cNvPr id="3" name="Content Placeholder 2">
            <a:extLst>
              <a:ext uri="{FF2B5EF4-FFF2-40B4-BE49-F238E27FC236}">
                <a16:creationId xmlns:a16="http://schemas.microsoft.com/office/drawing/2014/main" id="{E4FF36BF-8963-4389-99BA-6F7713F1C787}"/>
              </a:ext>
            </a:extLst>
          </p:cNvPr>
          <p:cNvSpPr>
            <a:spLocks noGrp="1"/>
          </p:cNvSpPr>
          <p:nvPr>
            <p:ph sz="quarter" idx="10"/>
          </p:nvPr>
        </p:nvSpPr>
        <p:spPr>
          <a:xfrm>
            <a:off x="539495" y="1435607"/>
            <a:ext cx="7537705" cy="4676721"/>
          </a:xfrm>
        </p:spPr>
        <p:txBody>
          <a:bodyPr>
            <a:normAutofit fontScale="85000" lnSpcReduction="10000"/>
          </a:bodyPr>
          <a:lstStyle/>
          <a:p>
            <a:r>
              <a:rPr lang="en-US" b="0" i="0" dirty="0">
                <a:solidFill>
                  <a:srgbClr val="000000"/>
                </a:solidFill>
                <a:effectLst/>
              </a:rPr>
              <a:t>“It turns out tha</a:t>
            </a:r>
            <a:r>
              <a:rPr lang="en-US" dirty="0">
                <a:solidFill>
                  <a:srgbClr val="000000"/>
                </a:solidFill>
              </a:rPr>
              <a:t>t </a:t>
            </a:r>
            <a:r>
              <a:rPr lang="en-US" b="0" i="0" dirty="0">
                <a:solidFill>
                  <a:srgbClr val="000000"/>
                </a:solidFill>
                <a:effectLst/>
              </a:rPr>
              <a:t>when we collect data from Stanford Hospital, then we train and test on data from the same hospital, indeed, we can publish papers showing [the algorithms] are comparable to human radiologists in spotting certain conditions.</a:t>
            </a:r>
          </a:p>
          <a:p>
            <a:pPr algn="l"/>
            <a:r>
              <a:rPr lang="en-US" b="1" i="0" dirty="0">
                <a:solidFill>
                  <a:srgbClr val="FF0000"/>
                </a:solidFill>
                <a:effectLst/>
              </a:rPr>
              <a:t>“It turns out [that when] you take that same model, that same AI system, to an older hospital down the street, with an older machine, and the technician uses a slightly different imaging protocol, that data drifts to cause the performance of AI system to degrade significantly. </a:t>
            </a:r>
            <a:r>
              <a:rPr lang="en-US" b="0" i="0" dirty="0">
                <a:solidFill>
                  <a:srgbClr val="000000"/>
                </a:solidFill>
                <a:effectLst/>
              </a:rPr>
              <a:t>In contrast, any human radiologist can walk down the street to the older hospital and do just fine.</a:t>
            </a:r>
          </a:p>
          <a:p>
            <a:pPr algn="l"/>
            <a:r>
              <a:rPr lang="en-US" b="0" i="0" dirty="0">
                <a:solidFill>
                  <a:srgbClr val="000000"/>
                </a:solidFill>
                <a:effectLst/>
              </a:rPr>
              <a:t>“So even though at a moment in time, on a specific data set, we can show this works, the clinical reality is that these models still need a lot of work to reach production.”</a:t>
            </a:r>
          </a:p>
          <a:p>
            <a:pPr algn="l"/>
            <a:r>
              <a:rPr lang="en-US" i="1" dirty="0">
                <a:solidFill>
                  <a:srgbClr val="000000"/>
                </a:solidFill>
              </a:rPr>
              <a:t>- Andrew Ng, Former Head of Google Brain and Deep Learning Education Pioneer</a:t>
            </a:r>
            <a:endParaRPr lang="en-US" b="0" i="1" dirty="0">
              <a:solidFill>
                <a:srgbClr val="000000"/>
              </a:solidFill>
              <a:effectLst/>
            </a:endParaRPr>
          </a:p>
          <a:p>
            <a:endParaRPr lang="en-US" dirty="0"/>
          </a:p>
        </p:txBody>
      </p:sp>
      <p:pic>
        <p:nvPicPr>
          <p:cNvPr id="14342" name="Picture 6" descr="Free stock photo of 3d scanning, 3d ultrasound, analysis">
            <a:extLst>
              <a:ext uri="{FF2B5EF4-FFF2-40B4-BE49-F238E27FC236}">
                <a16:creationId xmlns:a16="http://schemas.microsoft.com/office/drawing/2014/main" id="{67F3B8FA-2849-4C86-ADFD-D921FB88EF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317" r="-119"/>
          <a:stretch/>
        </p:blipFill>
        <p:spPr bwMode="auto">
          <a:xfrm>
            <a:off x="8172997" y="1435607"/>
            <a:ext cx="3414846" cy="40767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A255B8-5AC8-4DCD-A851-FC591A4355C7}"/>
              </a:ext>
            </a:extLst>
          </p:cNvPr>
          <p:cNvSpPr txBox="1"/>
          <p:nvPr/>
        </p:nvSpPr>
        <p:spPr>
          <a:xfrm>
            <a:off x="228600" y="6581001"/>
            <a:ext cx="10667999" cy="276999"/>
          </a:xfrm>
          <a:prstGeom prst="rect">
            <a:avLst/>
          </a:prstGeom>
          <a:noFill/>
        </p:spPr>
        <p:txBody>
          <a:bodyPr wrap="square">
            <a:spAutoFit/>
          </a:bodyPr>
          <a:lstStyle/>
          <a:p>
            <a:pPr algn="l"/>
            <a:r>
              <a:rPr lang="en-US" sz="1200" b="0" i="0" dirty="0">
                <a:solidFill>
                  <a:schemeClr val="bg2">
                    <a:lumMod val="75000"/>
                  </a:schemeClr>
                </a:solidFill>
                <a:effectLst/>
                <a:latin typeface="Georgia" panose="02040502050405020303" pitchFamily="18" charset="0"/>
              </a:rPr>
              <a:t>https://spectrum.ieee.org/view-from-the-valley/artificial-intelligence/machine-learning/andrew-ng-xrays-the-ai-hype</a:t>
            </a:r>
          </a:p>
        </p:txBody>
      </p:sp>
    </p:spTree>
    <p:extLst>
      <p:ext uri="{BB962C8B-B14F-4D97-AF65-F5344CB8AC3E}">
        <p14:creationId xmlns:p14="http://schemas.microsoft.com/office/powerpoint/2010/main" val="33608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4FB8-9629-414F-8904-BDE28B848F6F}"/>
              </a:ext>
            </a:extLst>
          </p:cNvPr>
          <p:cNvSpPr>
            <a:spLocks noGrp="1"/>
          </p:cNvSpPr>
          <p:nvPr>
            <p:ph type="title"/>
          </p:nvPr>
        </p:nvSpPr>
        <p:spPr>
          <a:xfrm>
            <a:off x="521206" y="448056"/>
            <a:ext cx="8762493" cy="640080"/>
          </a:xfrm>
        </p:spPr>
        <p:txBody>
          <a:bodyPr>
            <a:normAutofit/>
          </a:bodyPr>
          <a:lstStyle/>
          <a:p>
            <a:r>
              <a:rPr lang="en-US" dirty="0"/>
              <a:t>Scenario: Computer Vision Basics</a:t>
            </a:r>
          </a:p>
        </p:txBody>
      </p:sp>
      <p:sp>
        <p:nvSpPr>
          <p:cNvPr id="5" name="TextBox 4">
            <a:extLst>
              <a:ext uri="{FF2B5EF4-FFF2-40B4-BE49-F238E27FC236}">
                <a16:creationId xmlns:a16="http://schemas.microsoft.com/office/drawing/2014/main" id="{A0AD75E4-4BB5-449A-F359-D02E0D16D83D}"/>
              </a:ext>
            </a:extLst>
          </p:cNvPr>
          <p:cNvSpPr txBox="1"/>
          <p:nvPr/>
        </p:nvSpPr>
        <p:spPr>
          <a:xfrm>
            <a:off x="178306" y="6534834"/>
            <a:ext cx="11175494" cy="523220"/>
          </a:xfrm>
          <a:prstGeom prst="rect">
            <a:avLst/>
          </a:prstGeom>
          <a:noFill/>
        </p:spPr>
        <p:txBody>
          <a:bodyPr wrap="square">
            <a:spAutoFit/>
          </a:bodyPr>
          <a:lstStyle/>
          <a:p>
            <a:r>
              <a:rPr lang="en-US" sz="1400" dirty="0">
                <a:hlinkClick r:id="rId2"/>
              </a:rPr>
              <a:t>https://katacoda.com/orm-thomas-nield/courses/oreilly-deep-learning-beginners/05-computer-vision-basics</a:t>
            </a:r>
            <a:endParaRPr lang="en-US" sz="1400" dirty="0"/>
          </a:p>
          <a:p>
            <a:endParaRPr lang="en-US" sz="1400" dirty="0"/>
          </a:p>
        </p:txBody>
      </p:sp>
      <p:sp>
        <p:nvSpPr>
          <p:cNvPr id="7" name="TextBox 6">
            <a:extLst>
              <a:ext uri="{FF2B5EF4-FFF2-40B4-BE49-F238E27FC236}">
                <a16:creationId xmlns:a16="http://schemas.microsoft.com/office/drawing/2014/main" id="{84C16BD0-96E0-862F-D3E9-438F32290BE9}"/>
              </a:ext>
            </a:extLst>
          </p:cNvPr>
          <p:cNvSpPr txBox="1"/>
          <p:nvPr/>
        </p:nvSpPr>
        <p:spPr>
          <a:xfrm>
            <a:off x="521206" y="1271667"/>
            <a:ext cx="6096000" cy="4893647"/>
          </a:xfrm>
          <a:prstGeom prst="rect">
            <a:avLst/>
          </a:prstGeom>
          <a:noFill/>
        </p:spPr>
        <p:txBody>
          <a:bodyPr wrap="square">
            <a:spAutoFit/>
          </a:bodyPr>
          <a:lstStyle/>
          <a:p>
            <a:pPr algn="l"/>
            <a:r>
              <a:rPr lang="en-US" sz="1200" b="0" i="0" u="none" strike="noStrike" dirty="0">
                <a:solidFill>
                  <a:srgbClr val="AF00DB"/>
                </a:solidFill>
                <a:effectLst/>
                <a:latin typeface="Consolas" panose="020B0609020204030204" pitchFamily="49" charset="0"/>
                <a:cs typeface="Consolas" panose="020B0609020204030204" pitchFamily="49" charset="0"/>
              </a:rPr>
              <a:t>from</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tensorflow.keras.losses</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AF00DB"/>
                </a:solidFill>
                <a:effectLst/>
                <a:latin typeface="Consolas" panose="020B0609020204030204" pitchFamily="49" charset="0"/>
                <a:cs typeface="Consolas" panose="020B0609020204030204" pitchFamily="49" charset="0"/>
              </a:rPr>
              <a:t>import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MeanSquaredError</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AF00DB"/>
                </a:solidFill>
                <a:effectLst/>
                <a:latin typeface="Consolas" panose="020B0609020204030204" pitchFamily="49" charset="0"/>
                <a:cs typeface="Consolas" panose="020B0609020204030204" pitchFamily="49" charset="0"/>
              </a:rPr>
              <a:t>from</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tensorflow.keras.datasets</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AF00DB"/>
                </a:solidFill>
                <a:effectLst/>
                <a:latin typeface="Consolas" panose="020B0609020204030204" pitchFamily="49" charset="0"/>
                <a:cs typeface="Consolas" panose="020B0609020204030204" pitchFamily="49" charset="0"/>
              </a:rPr>
              <a:t>import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mnist</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AF00DB"/>
                </a:solidFill>
                <a:effectLst/>
                <a:latin typeface="Consolas" panose="020B0609020204030204" pitchFamily="49" charset="0"/>
                <a:cs typeface="Consolas" panose="020B0609020204030204" pitchFamily="49" charset="0"/>
              </a:rPr>
              <a:t>from</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tensorflow.keras.models</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AF00DB"/>
                </a:solidFill>
                <a:effectLst/>
                <a:latin typeface="Consolas" panose="020B0609020204030204" pitchFamily="49" charset="0"/>
                <a:cs typeface="Consolas" panose="020B0609020204030204" pitchFamily="49" charset="0"/>
              </a:rPr>
              <a:t>import</a:t>
            </a:r>
            <a:r>
              <a:rPr lang="en-US" sz="1200" b="0" i="0" u="none" strike="noStrike" dirty="0">
                <a:solidFill>
                  <a:srgbClr val="000000"/>
                </a:solidFill>
                <a:effectLst/>
                <a:latin typeface="Consolas" panose="020B0609020204030204" pitchFamily="49" charset="0"/>
                <a:cs typeface="Consolas" panose="020B0609020204030204" pitchFamily="49" charset="0"/>
              </a:rPr>
              <a:t> Sequential</a:t>
            </a:r>
          </a:p>
          <a:p>
            <a:pPr algn="l"/>
            <a:r>
              <a:rPr lang="en-US" sz="1200" b="0" i="0" u="none" strike="noStrike" dirty="0">
                <a:solidFill>
                  <a:srgbClr val="AF00DB"/>
                </a:solidFill>
                <a:effectLst/>
                <a:latin typeface="Consolas" panose="020B0609020204030204" pitchFamily="49" charset="0"/>
                <a:cs typeface="Consolas" panose="020B0609020204030204" pitchFamily="49" charset="0"/>
              </a:rPr>
              <a:t>from</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tensorflow.keras.layers</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AF00DB"/>
                </a:solidFill>
                <a:effectLst/>
                <a:latin typeface="Consolas" panose="020B0609020204030204" pitchFamily="49" charset="0"/>
                <a:cs typeface="Consolas" panose="020B0609020204030204" pitchFamily="49" charset="0"/>
              </a:rPr>
              <a:t>import</a:t>
            </a:r>
            <a:r>
              <a:rPr lang="en-US" sz="1200" b="0" i="0" u="none" strike="noStrike" dirty="0">
                <a:solidFill>
                  <a:srgbClr val="000000"/>
                </a:solidFill>
                <a:effectLst/>
                <a:latin typeface="Consolas" panose="020B0609020204030204" pitchFamily="49" charset="0"/>
                <a:cs typeface="Consolas" panose="020B0609020204030204" pitchFamily="49" charset="0"/>
              </a:rPr>
              <a:t> Dense</a:t>
            </a:r>
          </a:p>
          <a:p>
            <a:pPr algn="l"/>
            <a:r>
              <a:rPr lang="en-US" sz="1200" b="0" i="0" u="none" strike="noStrike" dirty="0">
                <a:solidFill>
                  <a:srgbClr val="AF00DB"/>
                </a:solidFill>
                <a:effectLst/>
                <a:latin typeface="Consolas" panose="020B0609020204030204" pitchFamily="49" charset="0"/>
                <a:cs typeface="Consolas" panose="020B0609020204030204" pitchFamily="49" charset="0"/>
              </a:rPr>
              <a:t>from</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tensorflow.keras.utils</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AF00DB"/>
                </a:solidFill>
                <a:effectLst/>
                <a:latin typeface="Consolas" panose="020B0609020204030204" pitchFamily="49" charset="0"/>
                <a:cs typeface="Consolas" panose="020B0609020204030204" pitchFamily="49" charset="0"/>
              </a:rPr>
              <a:t>import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to_categorical</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AF00DB"/>
                </a:solidFill>
                <a:effectLst/>
                <a:latin typeface="Consolas" panose="020B0609020204030204" pitchFamily="49" charset="0"/>
                <a:cs typeface="Consolas" panose="020B0609020204030204" pitchFamily="49" charset="0"/>
              </a:rPr>
              <a:t>import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numpy</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AF00DB"/>
                </a:solidFill>
                <a:effectLst/>
                <a:latin typeface="Consolas" panose="020B0609020204030204" pitchFamily="49" charset="0"/>
                <a:cs typeface="Consolas" panose="020B0609020204030204" pitchFamily="49" charset="0"/>
              </a:rPr>
              <a:t>as</a:t>
            </a:r>
            <a:r>
              <a:rPr lang="en-US" sz="1200" b="0" i="0" u="none" strike="noStrike" dirty="0">
                <a:solidFill>
                  <a:srgbClr val="000000"/>
                </a:solidFill>
                <a:effectLst/>
                <a:latin typeface="Consolas" panose="020B0609020204030204" pitchFamily="49" charset="0"/>
                <a:cs typeface="Consolas" panose="020B0609020204030204" pitchFamily="49" charset="0"/>
              </a:rPr>
              <a:t> np </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err="1">
                <a:solidFill>
                  <a:srgbClr val="000000"/>
                </a:solidFill>
                <a:effectLst/>
                <a:latin typeface="Consolas" panose="020B0609020204030204" pitchFamily="49" charset="0"/>
                <a:cs typeface="Consolas" panose="020B0609020204030204" pitchFamily="49" charset="0"/>
              </a:rPr>
              <a:t>np.set_printoptions</a:t>
            </a:r>
            <a:r>
              <a:rPr lang="en-US" sz="1200" b="0" i="0" u="none" strike="noStrike" dirty="0">
                <a:solidFill>
                  <a:srgbClr val="000000"/>
                </a:solidFill>
                <a:effectLst/>
                <a:latin typeface="Consolas" panose="020B0609020204030204" pitchFamily="49" charset="0"/>
                <a:cs typeface="Consolas" panose="020B0609020204030204" pitchFamily="49" charset="0"/>
              </a:rPr>
              <a:t>(threshold=</a:t>
            </a:r>
            <a:r>
              <a:rPr lang="en-US" sz="1200" b="0" i="0" u="none" strike="noStrike" dirty="0" err="1">
                <a:solidFill>
                  <a:srgbClr val="000000"/>
                </a:solidFill>
                <a:effectLst/>
                <a:latin typeface="Consolas" panose="020B0609020204030204" pitchFamily="49" charset="0"/>
                <a:cs typeface="Consolas" panose="020B0609020204030204" pitchFamily="49" charset="0"/>
              </a:rPr>
              <a:t>np.inf</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np.set_printoptions</a:t>
            </a:r>
            <a:r>
              <a:rPr lang="en-US" sz="1200" b="0" i="0" u="none" strike="noStrike" dirty="0">
                <a:solidFill>
                  <a:srgbClr val="000000"/>
                </a:solidFill>
                <a:effectLst/>
                <a:latin typeface="Consolas" panose="020B0609020204030204" pitchFamily="49" charset="0"/>
                <a:cs typeface="Consolas" panose="020B0609020204030204" pitchFamily="49" charset="0"/>
              </a:rPr>
              <a:t>(linewidth=</a:t>
            </a:r>
            <a:r>
              <a:rPr lang="en-US" sz="1200" b="0" i="0" u="none" strike="noStrike" dirty="0" err="1">
                <a:solidFill>
                  <a:srgbClr val="000000"/>
                </a:solidFill>
                <a:effectLst/>
                <a:latin typeface="Consolas" panose="020B0609020204030204" pitchFamily="49" charset="0"/>
                <a:cs typeface="Consolas" panose="020B0609020204030204" pitchFamily="49" charset="0"/>
              </a:rPr>
              <a:t>np.inf</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load data</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X_train</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y_train</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X_test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y_test</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mnist.load_data</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shape data </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err="1">
                <a:solidFill>
                  <a:srgbClr val="000000"/>
                </a:solidFill>
                <a:effectLst/>
                <a:latin typeface="Consolas" panose="020B0609020204030204" pitchFamily="49" charset="0"/>
                <a:cs typeface="Consolas" panose="020B0609020204030204" pitchFamily="49" charset="0"/>
              </a:rPr>
              <a:t>X_train</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X_train</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a:solidFill>
                  <a:srgbClr val="09885A"/>
                </a:solidFill>
                <a:effectLst/>
                <a:latin typeface="Consolas" panose="020B0609020204030204" pitchFamily="49" charset="0"/>
                <a:cs typeface="Consolas" panose="020B0609020204030204" pitchFamily="49" charset="0"/>
              </a:rPr>
              <a:t>255</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X_test</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X_test</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a:solidFill>
                  <a:srgbClr val="09885A"/>
                </a:solidFill>
                <a:effectLst/>
                <a:latin typeface="Consolas" panose="020B0609020204030204" pitchFamily="49" charset="0"/>
                <a:cs typeface="Consolas" panose="020B0609020204030204" pitchFamily="49" charset="0"/>
              </a:rPr>
              <a:t>255</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err="1">
                <a:solidFill>
                  <a:srgbClr val="000000"/>
                </a:solidFill>
                <a:effectLst/>
                <a:latin typeface="Consolas" panose="020B0609020204030204" pitchFamily="49" charset="0"/>
                <a:cs typeface="Consolas" panose="020B0609020204030204" pitchFamily="49" charset="0"/>
              </a:rPr>
              <a:t>n_pixels</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X_train.shape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1</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X_train.shape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2</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X_train</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X_train.reshape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X_train.shape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0</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n_pixels</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astype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A31515"/>
                </a:solidFill>
                <a:effectLst/>
                <a:latin typeface="Consolas" panose="020B0609020204030204" pitchFamily="49" charset="0"/>
                <a:cs typeface="Consolas" panose="020B0609020204030204" pitchFamily="49" charset="0"/>
              </a:rPr>
              <a:t>'float32'</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X_test</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X_test.reshape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X_test.shape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0</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n_pixels</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astype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A31515"/>
                </a:solidFill>
                <a:effectLst/>
                <a:latin typeface="Consolas" panose="020B0609020204030204" pitchFamily="49" charset="0"/>
                <a:cs typeface="Consolas" panose="020B0609020204030204" pitchFamily="49" charset="0"/>
              </a:rPr>
              <a:t>'float32'</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err="1">
                <a:solidFill>
                  <a:srgbClr val="000000"/>
                </a:solidFill>
                <a:effectLst/>
                <a:latin typeface="Consolas" panose="020B0609020204030204" pitchFamily="49" charset="0"/>
                <a:cs typeface="Consolas" panose="020B0609020204030204" pitchFamily="49" charset="0"/>
              </a:rPr>
              <a:t>y_train</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to_categorical</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y_train</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y_test</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to_categorical</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y_test</a:t>
            </a:r>
            <a:r>
              <a:rPr lang="en-US" sz="1200" b="0" i="0" u="none" strike="noStrike" dirty="0">
                <a:solidFill>
                  <a:srgbClr val="000000"/>
                </a:solidFill>
                <a:effectLst/>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C5019C79-6453-4F93-B9CA-E8ED4B570426}"/>
              </a:ext>
            </a:extLst>
          </p:cNvPr>
          <p:cNvSpPr txBox="1"/>
          <p:nvPr/>
        </p:nvSpPr>
        <p:spPr>
          <a:xfrm>
            <a:off x="5766053" y="1088136"/>
            <a:ext cx="6096000" cy="3416320"/>
          </a:xfrm>
          <a:prstGeom prst="rect">
            <a:avLst/>
          </a:prstGeom>
          <a:noFill/>
        </p:spPr>
        <p:txBody>
          <a:bodyPr wrap="square">
            <a:spAutoFit/>
          </a:bodyPr>
          <a:lstStyle/>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0000"/>
                </a:solidFill>
                <a:effectLst/>
                <a:latin typeface="Consolas" panose="020B0609020204030204" pitchFamily="49" charset="0"/>
                <a:cs typeface="Consolas" panose="020B0609020204030204" pitchFamily="49" charset="0"/>
              </a:rPr>
              <a:t>model = Sequential()</a:t>
            </a: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model.add</a:t>
            </a:r>
            <a:r>
              <a:rPr lang="en-US" sz="1200" b="0" i="0" u="none" strike="noStrike" dirty="0">
                <a:solidFill>
                  <a:srgbClr val="000000"/>
                </a:solidFill>
                <a:effectLst/>
                <a:latin typeface="Consolas" panose="020B0609020204030204" pitchFamily="49" charset="0"/>
                <a:cs typeface="Consolas" panose="020B0609020204030204" pitchFamily="49" charset="0"/>
              </a:rPr>
              <a:t>(Dense(</a:t>
            </a:r>
            <a:r>
              <a:rPr lang="en-US" sz="1200" b="0" i="0" u="none" strike="noStrike" dirty="0" err="1">
                <a:solidFill>
                  <a:srgbClr val="000000"/>
                </a:solidFill>
                <a:effectLst/>
                <a:latin typeface="Consolas" panose="020B0609020204030204" pitchFamily="49" charset="0"/>
                <a:cs typeface="Consolas" panose="020B0609020204030204" pitchFamily="49" charset="0"/>
              </a:rPr>
              <a:t>n_pixels</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input_shape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n_pixels</a:t>
            </a:r>
            <a:r>
              <a:rPr lang="en-US" sz="1200" b="0" i="0" u="none" strike="noStrike" dirty="0">
                <a:solidFill>
                  <a:srgbClr val="000000"/>
                </a:solidFill>
                <a:effectLst/>
                <a:latin typeface="Consolas" panose="020B0609020204030204" pitchFamily="49" charset="0"/>
                <a:cs typeface="Consolas" panose="020B0609020204030204" pitchFamily="49" charset="0"/>
              </a:rPr>
              <a:t>,), activation=</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err="1">
                <a:solidFill>
                  <a:srgbClr val="A31515"/>
                </a:solidFill>
                <a:effectLst/>
                <a:latin typeface="Consolas" panose="020B0609020204030204" pitchFamily="49" charset="0"/>
                <a:cs typeface="Consolas" panose="020B0609020204030204" pitchFamily="49" charset="0"/>
              </a:rPr>
              <a:t>relu</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a:solidFill>
                  <a:srgbClr val="000000"/>
                </a:solidFill>
                <a:effectLst/>
                <a:latin typeface="Consolas" panose="020B0609020204030204" pitchFamily="49" charset="0"/>
                <a:cs typeface="Consolas" panose="020B0609020204030204" pitchFamily="49" charset="0"/>
              </a:rPr>
              <a:t>)) </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err="1">
                <a:solidFill>
                  <a:srgbClr val="000000"/>
                </a:solidFill>
                <a:effectLst/>
                <a:latin typeface="Consolas" panose="020B0609020204030204" pitchFamily="49" charset="0"/>
                <a:cs typeface="Consolas" panose="020B0609020204030204" pitchFamily="49" charset="0"/>
              </a:rPr>
              <a:t>num_classes</a:t>
            </a:r>
            <a:r>
              <a:rPr lang="en-US" sz="1200" b="0" i="0" u="none" strike="noStrike" dirty="0">
                <a:solidFill>
                  <a:srgbClr val="000000"/>
                </a:solidFill>
                <a:effectLst/>
                <a:latin typeface="Consolas" panose="020B0609020204030204" pitchFamily="49" charset="0"/>
                <a:cs typeface="Consolas" panose="020B0609020204030204" pitchFamily="49" charset="0"/>
              </a:rPr>
              <a:t> = </a:t>
            </a:r>
            <a:r>
              <a:rPr lang="en-US" sz="1200" b="0" i="0" u="none" strike="noStrike" dirty="0" err="1">
                <a:solidFill>
                  <a:srgbClr val="000000"/>
                </a:solidFill>
                <a:effectLst/>
                <a:latin typeface="Consolas" panose="020B0609020204030204" pitchFamily="49" charset="0"/>
                <a:cs typeface="Consolas" panose="020B0609020204030204" pitchFamily="49" charset="0"/>
              </a:rPr>
              <a:t>y_test.shape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1</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model.add</a:t>
            </a:r>
            <a:r>
              <a:rPr lang="en-US" sz="1200" b="0" i="0" u="none" strike="noStrike" dirty="0">
                <a:solidFill>
                  <a:srgbClr val="000000"/>
                </a:solidFill>
                <a:effectLst/>
                <a:latin typeface="Consolas" panose="020B0609020204030204" pitchFamily="49" charset="0"/>
                <a:cs typeface="Consolas" panose="020B0609020204030204" pitchFamily="49" charset="0"/>
              </a:rPr>
              <a:t>(Dense(</a:t>
            </a:r>
            <a:r>
              <a:rPr lang="en-US" sz="1200" b="0" i="0" u="none" strike="noStrike" dirty="0" err="1">
                <a:solidFill>
                  <a:srgbClr val="000000"/>
                </a:solidFill>
                <a:effectLst/>
                <a:latin typeface="Consolas" panose="020B0609020204030204" pitchFamily="49" charset="0"/>
                <a:cs typeface="Consolas" panose="020B0609020204030204" pitchFamily="49" charset="0"/>
              </a:rPr>
              <a:t>num_classes</a:t>
            </a:r>
            <a:r>
              <a:rPr lang="en-US" sz="1200" b="0" i="0" u="none" strike="noStrike" dirty="0">
                <a:solidFill>
                  <a:srgbClr val="000000"/>
                </a:solidFill>
                <a:effectLst/>
                <a:latin typeface="Consolas" panose="020B0609020204030204" pitchFamily="49" charset="0"/>
                <a:cs typeface="Consolas" panose="020B0609020204030204" pitchFamily="49" charset="0"/>
              </a:rPr>
              <a:t>, activation=</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err="1">
                <a:solidFill>
                  <a:srgbClr val="A31515"/>
                </a:solidFill>
                <a:effectLst/>
                <a:latin typeface="Consolas" panose="020B0609020204030204" pitchFamily="49" charset="0"/>
                <a:cs typeface="Consolas" panose="020B0609020204030204" pitchFamily="49" charset="0"/>
              </a:rPr>
              <a:t>softmax</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Compile model</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model.</a:t>
            </a:r>
            <a:r>
              <a:rPr lang="en-US" sz="1200" b="0" i="0" u="none" strike="noStrike" dirty="0" err="1">
                <a:solidFill>
                  <a:srgbClr val="795E26"/>
                </a:solidFill>
                <a:effectLst/>
                <a:latin typeface="Consolas" panose="020B0609020204030204" pitchFamily="49" charset="0"/>
                <a:cs typeface="Consolas" panose="020B0609020204030204" pitchFamily="49" charset="0"/>
              </a:rPr>
              <a:t>compile</a:t>
            </a:r>
            <a:r>
              <a:rPr lang="en-US" sz="1200" b="0" i="0" u="none" strike="noStrike" dirty="0">
                <a:solidFill>
                  <a:srgbClr val="000000"/>
                </a:solidFill>
                <a:effectLst/>
                <a:latin typeface="Consolas" panose="020B0609020204030204" pitchFamily="49" charset="0"/>
                <a:cs typeface="Consolas" panose="020B0609020204030204" pitchFamily="49" charset="0"/>
              </a:rPr>
              <a:t>(loss=</a:t>
            </a:r>
            <a:r>
              <a:rPr lang="en-US" sz="1200" b="0" i="0" u="none" strike="noStrike" dirty="0" err="1">
                <a:solidFill>
                  <a:srgbClr val="000000"/>
                </a:solidFill>
                <a:effectLst/>
                <a:latin typeface="Consolas" panose="020B0609020204030204" pitchFamily="49" charset="0"/>
                <a:cs typeface="Consolas" panose="020B0609020204030204" pitchFamily="49" charset="0"/>
              </a:rPr>
              <a:t>MeanSquaredError</a:t>
            </a:r>
            <a:r>
              <a:rPr lang="en-US" sz="1200" b="0" i="0" u="none" strike="noStrike" dirty="0">
                <a:solidFill>
                  <a:srgbClr val="000000"/>
                </a:solidFill>
                <a:effectLst/>
                <a:latin typeface="Consolas" panose="020B0609020204030204" pitchFamily="49" charset="0"/>
                <a:cs typeface="Consolas" panose="020B0609020204030204" pitchFamily="49" charset="0"/>
              </a:rPr>
              <a:t>(), optimizer=</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err="1">
                <a:solidFill>
                  <a:srgbClr val="A31515"/>
                </a:solidFill>
                <a:effectLst/>
                <a:latin typeface="Consolas" panose="020B0609020204030204" pitchFamily="49" charset="0"/>
                <a:cs typeface="Consolas" panose="020B0609020204030204" pitchFamily="49" charset="0"/>
              </a:rPr>
              <a:t>adam</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a:solidFill>
                  <a:srgbClr val="000000"/>
                </a:solidFill>
                <a:effectLst/>
                <a:latin typeface="Consolas" panose="020B0609020204030204" pitchFamily="49" charset="0"/>
                <a:cs typeface="Consolas" panose="020B0609020204030204" pitchFamily="49" charset="0"/>
              </a:rPr>
              <a:t>, metrics=[</a:t>
            </a:r>
            <a:r>
              <a:rPr lang="en-US" sz="1200" b="0" i="0" u="none" strike="noStrike" dirty="0">
                <a:solidFill>
                  <a:srgbClr val="A31515"/>
                </a:solidFill>
                <a:effectLst/>
                <a:latin typeface="Consolas" panose="020B0609020204030204" pitchFamily="49" charset="0"/>
                <a:cs typeface="Consolas" panose="020B0609020204030204" pitchFamily="49" charset="0"/>
              </a:rPr>
              <a:t>'accuracy'</a:t>
            </a:r>
            <a:r>
              <a:rPr lang="en-US" sz="1200" b="0" i="0" u="none" strike="noStrike" dirty="0">
                <a:solidFill>
                  <a:srgbClr val="000000"/>
                </a:solidFill>
                <a:effectLst/>
                <a:latin typeface="Consolas" panose="020B0609020204030204" pitchFamily="49" charset="0"/>
                <a:cs typeface="Consolas" panose="020B0609020204030204" pitchFamily="49" charset="0"/>
              </a:rPr>
              <a:t>]) </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Fit the model</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err="1">
                <a:solidFill>
                  <a:srgbClr val="000000"/>
                </a:solidFill>
                <a:effectLst/>
                <a:latin typeface="Consolas" panose="020B0609020204030204" pitchFamily="49" charset="0"/>
                <a:cs typeface="Consolas" panose="020B0609020204030204" pitchFamily="49" charset="0"/>
              </a:rPr>
              <a:t>model.fit</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X_train</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y_train</a:t>
            </a:r>
            <a:r>
              <a:rPr lang="en-US" sz="1200" b="0" i="0" u="none" strike="noStrike" dirty="0">
                <a:solidFill>
                  <a:srgbClr val="000000"/>
                </a:solidFill>
                <a:effectLst/>
                <a:latin typeface="Consolas" panose="020B0609020204030204" pitchFamily="49" charset="0"/>
                <a:cs typeface="Consolas" panose="020B0609020204030204" pitchFamily="49" charset="0"/>
              </a:rPr>
              <a:t>, epochs=</a:t>
            </a:r>
            <a:r>
              <a:rPr lang="en-US" sz="1200" b="0" i="0" u="none" strike="noStrike" dirty="0">
                <a:solidFill>
                  <a:srgbClr val="09885A"/>
                </a:solidFill>
                <a:effectLst/>
                <a:latin typeface="Consolas" panose="020B0609020204030204" pitchFamily="49" charset="0"/>
                <a:cs typeface="Consolas" panose="020B0609020204030204" pitchFamily="49" charset="0"/>
              </a:rPr>
              <a:t>10</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batch_size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09885A"/>
                </a:solidFill>
                <a:effectLst/>
                <a:latin typeface="Consolas" panose="020B0609020204030204" pitchFamily="49" charset="0"/>
                <a:cs typeface="Consolas" panose="020B0609020204030204" pitchFamily="49" charset="0"/>
              </a:rPr>
              <a:t>100</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validation_data</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X_test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y_test</a:t>
            </a:r>
            <a:r>
              <a:rPr lang="en-US" sz="1200" b="0" i="0" u="none" strike="noStrike" dirty="0">
                <a:solidFill>
                  <a:srgbClr val="000000"/>
                </a:solidFill>
                <a:effectLst/>
                <a:latin typeface="Consolas" panose="020B0609020204030204" pitchFamily="49" charset="0"/>
                <a:cs typeface="Consolas" panose="020B0609020204030204" pitchFamily="49" charset="0"/>
              </a:rPr>
              <a:t>))</a:t>
            </a:r>
          </a:p>
          <a:p>
            <a:pPr algn="l"/>
            <a:br>
              <a:rPr lang="en-US" sz="1200" b="0" i="0" u="none" strike="noStrike" dirty="0">
                <a:solidFill>
                  <a:srgbClr val="000000"/>
                </a:solidFill>
                <a:effectLst/>
                <a:latin typeface="Consolas" panose="020B0609020204030204" pitchFamily="49" charset="0"/>
                <a:cs typeface="Consolas" panose="020B0609020204030204" pitchFamily="49" charset="0"/>
              </a:rPr>
            </a:br>
            <a:r>
              <a:rPr lang="en-US" sz="1200" b="0" i="0" u="none" strike="noStrike" dirty="0">
                <a:solidFill>
                  <a:srgbClr val="008000"/>
                </a:solidFill>
                <a:effectLst/>
                <a:latin typeface="Consolas" panose="020B0609020204030204" pitchFamily="49" charset="0"/>
                <a:cs typeface="Consolas" panose="020B0609020204030204" pitchFamily="49" charset="0"/>
              </a:rPr>
              <a:t># Evaluate the model</a:t>
            </a:r>
            <a:endParaRPr lang="en-US" sz="1200" b="0" i="0" u="none" strike="noStrike" dirty="0">
              <a:solidFill>
                <a:srgbClr val="000000"/>
              </a:solidFill>
              <a:effectLst/>
              <a:latin typeface="Consolas" panose="020B0609020204030204" pitchFamily="49" charset="0"/>
              <a:cs typeface="Consolas" panose="020B0609020204030204" pitchFamily="49" charset="0"/>
            </a:endParaRPr>
          </a:p>
          <a:p>
            <a:pPr algn="l"/>
            <a:r>
              <a:rPr lang="en-US" sz="1200" b="0" i="0" u="none" strike="noStrike" dirty="0">
                <a:solidFill>
                  <a:srgbClr val="000000"/>
                </a:solidFill>
                <a:effectLst/>
                <a:latin typeface="Consolas" panose="020B0609020204030204" pitchFamily="49" charset="0"/>
                <a:cs typeface="Consolas" panose="020B0609020204030204" pitchFamily="49" charset="0"/>
              </a:rPr>
              <a:t>scores = </a:t>
            </a:r>
            <a:r>
              <a:rPr lang="en-US" sz="1200" b="0" i="0" u="none" strike="noStrike" dirty="0" err="1">
                <a:solidFill>
                  <a:srgbClr val="000000"/>
                </a:solidFill>
                <a:effectLst/>
                <a:latin typeface="Consolas" panose="020B0609020204030204" pitchFamily="49" charset="0"/>
                <a:cs typeface="Consolas" panose="020B0609020204030204" pitchFamily="49" charset="0"/>
              </a:rPr>
              <a:t>model.evaluate</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00"/>
                </a:solidFill>
                <a:effectLst/>
                <a:latin typeface="Consolas" panose="020B0609020204030204" pitchFamily="49" charset="0"/>
                <a:cs typeface="Consolas" panose="020B0609020204030204" pitchFamily="49" charset="0"/>
              </a:rPr>
              <a:t>X_test</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y_test</a:t>
            </a:r>
            <a:r>
              <a:rPr lang="en-US" sz="1200" b="0" i="0" u="none" strike="noStrike" dirty="0">
                <a:solidFill>
                  <a:srgbClr val="000000"/>
                </a:solidFill>
                <a:effectLst/>
                <a:latin typeface="Consolas" panose="020B0609020204030204" pitchFamily="49" charset="0"/>
                <a:cs typeface="Consolas" panose="020B0609020204030204" pitchFamily="49" charset="0"/>
              </a:rPr>
              <a:t>, verbose=</a:t>
            </a:r>
            <a:r>
              <a:rPr lang="en-US" sz="1200" b="0" i="0" u="none" strike="noStrike" dirty="0">
                <a:solidFill>
                  <a:srgbClr val="09885A"/>
                </a:solidFill>
                <a:effectLst/>
                <a:latin typeface="Consolas" panose="020B0609020204030204" pitchFamily="49" charset="0"/>
                <a:cs typeface="Consolas" panose="020B0609020204030204" pitchFamily="49" charset="0"/>
              </a:rPr>
              <a:t>0</a:t>
            </a:r>
            <a:r>
              <a:rPr lang="en-US" sz="1200" b="0" i="0" u="none" strike="noStrike" dirty="0">
                <a:solidFill>
                  <a:srgbClr val="000000"/>
                </a:solidFill>
                <a:effectLst/>
                <a:latin typeface="Consolas" panose="020B0609020204030204" pitchFamily="49" charset="0"/>
                <a:cs typeface="Consolas" panose="020B0609020204030204" pitchFamily="49" charset="0"/>
              </a:rPr>
              <a:t>) </a:t>
            </a:r>
          </a:p>
          <a:p>
            <a:pPr algn="l"/>
            <a:r>
              <a:rPr lang="en-US" sz="1200" b="0" i="0" u="none" strike="noStrike" dirty="0">
                <a:solidFill>
                  <a:srgbClr val="795E26"/>
                </a:solidFill>
                <a:effectLst/>
                <a:latin typeface="Consolas" panose="020B0609020204030204" pitchFamily="49" charset="0"/>
                <a:cs typeface="Consolas" panose="020B0609020204030204" pitchFamily="49" charset="0"/>
              </a:rPr>
              <a:t>print</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err="1">
                <a:solidFill>
                  <a:srgbClr val="0000FF"/>
                </a:solidFill>
                <a:effectLst/>
                <a:latin typeface="Consolas" panose="020B0609020204030204" pitchFamily="49" charset="0"/>
                <a:cs typeface="Consolas" panose="020B0609020204030204" pitchFamily="49" charset="0"/>
              </a:rPr>
              <a:t>f</a:t>
            </a:r>
            <a:r>
              <a:rPr lang="en-US" sz="1200" b="0" i="0" u="none" strike="noStrike" dirty="0" err="1">
                <a:solidFill>
                  <a:srgbClr val="A31515"/>
                </a:solidFill>
                <a:effectLst/>
                <a:latin typeface="Consolas" panose="020B0609020204030204" pitchFamily="49" charset="0"/>
                <a:cs typeface="Consolas" panose="020B0609020204030204" pitchFamily="49" charset="0"/>
              </a:rPr>
              <a:t>"Score</a:t>
            </a:r>
            <a:r>
              <a:rPr lang="en-US" sz="1200" b="0" i="0" u="none" strike="noStrike" dirty="0">
                <a:solidFill>
                  <a:srgbClr val="A31515"/>
                </a:solidFill>
                <a:effectLst/>
                <a:latin typeface="Consolas" panose="020B0609020204030204" pitchFamily="49" charset="0"/>
                <a:cs typeface="Consolas" panose="020B0609020204030204" pitchFamily="49" charset="0"/>
              </a:rPr>
              <a:t>: </a:t>
            </a:r>
            <a:r>
              <a:rPr lang="en-US" sz="1200" b="0" i="0" u="none" strike="noStrike" dirty="0">
                <a:solidFill>
                  <a:srgbClr val="000000"/>
                </a:solidFill>
                <a:effectLst/>
                <a:latin typeface="Consolas" panose="020B0609020204030204" pitchFamily="49" charset="0"/>
                <a:cs typeface="Consolas" panose="020B0609020204030204" pitchFamily="49" charset="0"/>
              </a:rPr>
              <a:t>{scores[</a:t>
            </a:r>
            <a:r>
              <a:rPr lang="en-US" sz="1200" b="0" i="0" u="none" strike="noStrike" dirty="0">
                <a:solidFill>
                  <a:srgbClr val="09885A"/>
                </a:solidFill>
                <a:effectLst/>
                <a:latin typeface="Consolas" panose="020B0609020204030204" pitchFamily="49" charset="0"/>
                <a:cs typeface="Consolas" panose="020B0609020204030204" pitchFamily="49" charset="0"/>
              </a:rPr>
              <a:t>1</a:t>
            </a:r>
            <a:r>
              <a:rPr lang="en-US" sz="1200" b="0" i="0" u="none" strike="noStrike" dirty="0">
                <a:solidFill>
                  <a:srgbClr val="000000"/>
                </a:solidFill>
                <a:effectLst/>
                <a:latin typeface="Consolas" panose="020B0609020204030204" pitchFamily="49" charset="0"/>
                <a:cs typeface="Consolas" panose="020B0609020204030204" pitchFamily="49" charset="0"/>
              </a:rPr>
              <a:t>]}</a:t>
            </a:r>
            <a:r>
              <a:rPr lang="en-US" sz="1200" b="0" i="0" u="none" strike="noStrike" dirty="0">
                <a:solidFill>
                  <a:srgbClr val="A31515"/>
                </a:solidFill>
                <a:effectLst/>
                <a:latin typeface="Consolas" panose="020B0609020204030204" pitchFamily="49" charset="0"/>
                <a:cs typeface="Consolas" panose="020B0609020204030204" pitchFamily="49" charset="0"/>
              </a:rPr>
              <a:t>"</a:t>
            </a:r>
            <a:r>
              <a:rPr lang="en-US" sz="1200" b="0" i="0" u="none" strike="noStrike" dirty="0">
                <a:solidFill>
                  <a:srgbClr val="000000"/>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509719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F98A-4DC1-46F5-8EE0-9444A24FF25F}"/>
              </a:ext>
            </a:extLst>
          </p:cNvPr>
          <p:cNvSpPr>
            <a:spLocks noGrp="1"/>
          </p:cNvSpPr>
          <p:nvPr>
            <p:ph type="title"/>
          </p:nvPr>
        </p:nvSpPr>
        <p:spPr/>
        <p:txBody>
          <a:bodyPr>
            <a:normAutofit fontScale="90000"/>
          </a:bodyPr>
          <a:lstStyle/>
          <a:p>
            <a:r>
              <a:rPr lang="en-US" dirty="0"/>
              <a:t>Going Out in the Wild: Data Entry and Correction</a:t>
            </a:r>
          </a:p>
        </p:txBody>
      </p:sp>
      <p:sp>
        <p:nvSpPr>
          <p:cNvPr id="3" name="Content Placeholder 2">
            <a:extLst>
              <a:ext uri="{FF2B5EF4-FFF2-40B4-BE49-F238E27FC236}">
                <a16:creationId xmlns:a16="http://schemas.microsoft.com/office/drawing/2014/main" id="{DB6E76C5-101F-4651-874D-45845F9CA3A8}"/>
              </a:ext>
            </a:extLst>
          </p:cNvPr>
          <p:cNvSpPr>
            <a:spLocks noGrp="1"/>
          </p:cNvSpPr>
          <p:nvPr>
            <p:ph sz="quarter" idx="10"/>
          </p:nvPr>
        </p:nvSpPr>
        <p:spPr>
          <a:xfrm>
            <a:off x="539495" y="1435607"/>
            <a:ext cx="4433662" cy="5216909"/>
          </a:xfrm>
        </p:spPr>
        <p:txBody>
          <a:bodyPr>
            <a:normAutofit fontScale="77500" lnSpcReduction="20000"/>
          </a:bodyPr>
          <a:lstStyle/>
          <a:p>
            <a:pPr>
              <a:lnSpc>
                <a:spcPct val="120000"/>
              </a:lnSpc>
            </a:pPr>
            <a:r>
              <a:rPr lang="en-US" b="1" dirty="0"/>
              <a:t>An open secret with machine learning projects is they require a massive amount of labeled data, and this is often a manual effort.</a:t>
            </a:r>
          </a:p>
          <a:p>
            <a:pPr marL="285750" indent="-285750">
              <a:lnSpc>
                <a:spcPct val="120000"/>
              </a:lnSpc>
              <a:buFont typeface="Arial" panose="020B0604020202020204" pitchFamily="34" charset="0"/>
              <a:buChar char="•"/>
            </a:pPr>
            <a:r>
              <a:rPr lang="en-US" dirty="0"/>
              <a:t>If labeled data does not exist, you are going to have a difficult/expensive time creating and updating it. </a:t>
            </a:r>
          </a:p>
          <a:p>
            <a:pPr marL="285750" indent="-285750">
              <a:lnSpc>
                <a:spcPct val="120000"/>
              </a:lnSpc>
              <a:buFont typeface="Arial" panose="020B0604020202020204" pitchFamily="34" charset="0"/>
              <a:buChar char="•"/>
            </a:pPr>
            <a:r>
              <a:rPr lang="en-US" dirty="0"/>
              <a:t>Tech companies rely on massive data entry workforces that label images, medical scans, traffic scenarios, social media content, and other data.</a:t>
            </a:r>
          </a:p>
          <a:p>
            <a:pPr marL="285750" indent="-285750">
              <a:lnSpc>
                <a:spcPct val="120000"/>
              </a:lnSpc>
              <a:buFont typeface="Arial" panose="020B0604020202020204" pitchFamily="34" charset="0"/>
              <a:buChar char="•"/>
            </a:pPr>
            <a:r>
              <a:rPr lang="en-US" dirty="0"/>
              <a:t>This task is done manually by tens of thousands of low-cost data entry workers. </a:t>
            </a:r>
          </a:p>
          <a:p>
            <a:pPr marL="285750" indent="-285750">
              <a:lnSpc>
                <a:spcPct val="120000"/>
              </a:lnSpc>
              <a:buFont typeface="Arial" panose="020B0604020202020204" pitchFamily="34" charset="0"/>
              <a:buChar char="•"/>
            </a:pPr>
            <a:r>
              <a:rPr lang="en-US" dirty="0"/>
              <a:t>Smaller AI startups must allocate a substantial part of their budget for this kind of labor.</a:t>
            </a:r>
          </a:p>
          <a:p>
            <a:pPr>
              <a:lnSpc>
                <a:spcPct val="120000"/>
              </a:lnSpc>
            </a:pPr>
            <a:r>
              <a:rPr lang="en-US" b="1" dirty="0"/>
              <a:t>Before embarking on a data DL project make sure that necessary data will be available, and there is budget to effectively to obtain/create it.</a:t>
            </a:r>
          </a:p>
        </p:txBody>
      </p:sp>
      <p:pic>
        <p:nvPicPr>
          <p:cNvPr id="4" name="Picture 3">
            <a:extLst>
              <a:ext uri="{FF2B5EF4-FFF2-40B4-BE49-F238E27FC236}">
                <a16:creationId xmlns:a16="http://schemas.microsoft.com/office/drawing/2014/main" id="{83D0BBB3-273F-410E-9539-A079A5822207}"/>
              </a:ext>
            </a:extLst>
          </p:cNvPr>
          <p:cNvPicPr>
            <a:picLocks noChangeAspect="1"/>
          </p:cNvPicPr>
          <p:nvPr/>
        </p:nvPicPr>
        <p:blipFill rotWithShape="1">
          <a:blip r:embed="rId2"/>
          <a:srcRect r="37656" b="2269"/>
          <a:stretch/>
        </p:blipFill>
        <p:spPr>
          <a:xfrm>
            <a:off x="5141991" y="1450288"/>
            <a:ext cx="3417750" cy="2985390"/>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18676B64-E71E-4A7C-87C7-374769F6C6EF}"/>
              </a:ext>
            </a:extLst>
          </p:cNvPr>
          <p:cNvSpPr txBox="1"/>
          <p:nvPr/>
        </p:nvSpPr>
        <p:spPr>
          <a:xfrm>
            <a:off x="5141309" y="4522672"/>
            <a:ext cx="3418432" cy="914400"/>
          </a:xfrm>
          <a:prstGeom prst="rect">
            <a:avLst/>
          </a:prstGeom>
        </p:spPr>
        <p:txBody>
          <a:bodyPr vert="horz" wrap="square" lIns="91440" tIns="45720" rIns="91440" bIns="45720" rtlCol="0">
            <a:normAutofit fontScale="70000" lnSpcReduction="20000"/>
          </a:bodyPr>
          <a:lstStyle/>
          <a:p>
            <a:pPr algn="l">
              <a:spcAft>
                <a:spcPts val="2000"/>
              </a:spcAft>
            </a:pPr>
            <a:r>
              <a:rPr lang="en-US" sz="1600" i="1">
                <a:solidFill>
                  <a:prstClr val="black">
                    <a:lumMod val="75000"/>
                    <a:lumOff val="25000"/>
                  </a:prstClr>
                </a:solidFill>
                <a:latin typeface="Segoe UI" panose="020B0502040204020203" pitchFamily="34" charset="0"/>
                <a:cs typeface="Segoe UI" panose="020B0502040204020203" pitchFamily="34" charset="0"/>
              </a:rPr>
              <a:t>New York Times </a:t>
            </a:r>
            <a:r>
              <a:rPr lang="en-US" sz="1600">
                <a:solidFill>
                  <a:prstClr val="black">
                    <a:lumMod val="75000"/>
                    <a:lumOff val="25000"/>
                  </a:prstClr>
                </a:solidFill>
                <a:latin typeface="Segoe UI" panose="020B0502040204020203" pitchFamily="34" charset="0"/>
                <a:cs typeface="Segoe UI" panose="020B0502040204020203" pitchFamily="34" charset="0"/>
              </a:rPr>
              <a:t>wrote about the massive data entry labor required to make “AI” work. </a:t>
            </a:r>
          </a:p>
          <a:p>
            <a:pPr>
              <a:spcAft>
                <a:spcPts val="2000"/>
              </a:spcAft>
            </a:pPr>
            <a:r>
              <a:rPr lang="en-US" sz="1600">
                <a:solidFill>
                  <a:prstClr val="black">
                    <a:lumMod val="75000"/>
                    <a:lumOff val="25000"/>
                  </a:prstClr>
                </a:solidFill>
                <a:latin typeface="Segoe UI" panose="020B0502040204020203" pitchFamily="34" charset="0"/>
                <a:cs typeface="Segoe UI" panose="020B0502040204020203" pitchFamily="34" charset="0"/>
                <a:hlinkClick r:id="rId3"/>
              </a:rPr>
              <a:t>https://www.nytimes.com/2019/08/16/technology/ai-humans.html</a:t>
            </a:r>
            <a:endParaRPr lang="en-US" sz="160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F9F87A3-107C-4848-8EDD-659E82B58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95005" y="1435607"/>
            <a:ext cx="2857500" cy="3000071"/>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F29DD2EC-3CC0-4E14-9CB5-728B0DF5D6D7}"/>
              </a:ext>
            </a:extLst>
          </p:cNvPr>
          <p:cNvSpPr txBox="1"/>
          <p:nvPr/>
        </p:nvSpPr>
        <p:spPr>
          <a:xfrm>
            <a:off x="8727893" y="4522672"/>
            <a:ext cx="2857500" cy="914400"/>
          </a:xfrm>
          <a:prstGeom prst="rect">
            <a:avLst/>
          </a:prstGeom>
        </p:spPr>
        <p:txBody>
          <a:bodyPr vert="horz" wrap="square" lIns="91440" tIns="45720" rIns="91440" bIns="45720" rtlCol="0">
            <a:normAutofit fontScale="85000" lnSpcReduction="10000"/>
          </a:bodyPr>
          <a:lstStyle/>
          <a:p>
            <a:pPr algn="l">
              <a:spcAft>
                <a:spcPts val="2000"/>
              </a:spcAft>
            </a:pPr>
            <a:r>
              <a:rPr lang="en-US" sz="1100">
                <a:solidFill>
                  <a:prstClr val="black">
                    <a:lumMod val="75000"/>
                    <a:lumOff val="25000"/>
                  </a:prstClr>
                </a:solidFill>
                <a:latin typeface="Segoe UI" panose="020B0502040204020203" pitchFamily="34" charset="0"/>
                <a:cs typeface="Segoe UI" panose="020B0502040204020203" pitchFamily="34" charset="0"/>
              </a:rPr>
              <a:t>Google’s </a:t>
            </a:r>
            <a:r>
              <a:rPr lang="en-US" sz="1100" err="1">
                <a:solidFill>
                  <a:prstClr val="black">
                    <a:lumMod val="75000"/>
                    <a:lumOff val="25000"/>
                  </a:prstClr>
                </a:solidFill>
                <a:latin typeface="Segoe UI" panose="020B0502040204020203" pitchFamily="34" charset="0"/>
                <a:cs typeface="Segoe UI" panose="020B0502040204020203" pitchFamily="34" charset="0"/>
              </a:rPr>
              <a:t>reCAPTCHA</a:t>
            </a:r>
            <a:r>
              <a:rPr lang="en-US" sz="1100">
                <a:solidFill>
                  <a:prstClr val="black">
                    <a:lumMod val="75000"/>
                    <a:lumOff val="25000"/>
                  </a:prstClr>
                </a:solidFill>
                <a:latin typeface="Segoe UI" panose="020B0502040204020203" pitchFamily="34" charset="0"/>
                <a:cs typeface="Segoe UI" panose="020B0502040204020203" pitchFamily="34" charset="0"/>
              </a:rPr>
              <a:t>, used to verify a user is human, is used to label machine learning datasets for machine learning research. </a:t>
            </a:r>
          </a:p>
          <a:p>
            <a:pPr algn="l">
              <a:spcAft>
                <a:spcPts val="2000"/>
              </a:spcAft>
            </a:pPr>
            <a:r>
              <a:rPr lang="en-US" sz="1100">
                <a:solidFill>
                  <a:prstClr val="black">
                    <a:lumMod val="75000"/>
                    <a:lumOff val="25000"/>
                  </a:prstClr>
                </a:solidFill>
                <a:latin typeface="Segoe UI" panose="020B0502040204020203" pitchFamily="34" charset="0"/>
                <a:cs typeface="Segoe UI" panose="020B0502040204020203" pitchFamily="34" charset="0"/>
              </a:rPr>
              <a:t> </a:t>
            </a:r>
            <a:r>
              <a:rPr lang="en-US" sz="1100">
                <a:solidFill>
                  <a:prstClr val="black">
                    <a:lumMod val="75000"/>
                    <a:lumOff val="25000"/>
                  </a:prstClr>
                </a:solidFill>
                <a:latin typeface="Segoe UI" panose="020B0502040204020203" pitchFamily="34" charset="0"/>
                <a:cs typeface="Segoe UI" panose="020B0502040204020203" pitchFamily="34" charset="0"/>
                <a:hlinkClick r:id="rId5"/>
              </a:rPr>
              <a:t>https://www.google.com/recaptcha/intro/v3.htm</a:t>
            </a:r>
            <a:endParaRPr lang="en-US" sz="110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400558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19AC-14DF-4957-B260-306BD87B6D3D}"/>
              </a:ext>
            </a:extLst>
          </p:cNvPr>
          <p:cNvSpPr>
            <a:spLocks noGrp="1"/>
          </p:cNvSpPr>
          <p:nvPr>
            <p:ph type="title"/>
          </p:nvPr>
        </p:nvSpPr>
        <p:spPr/>
        <p:txBody>
          <a:bodyPr/>
          <a:lstStyle/>
          <a:p>
            <a:r>
              <a:rPr lang="en-US" dirty="0"/>
              <a:t>Going Out in the Wild: The Gap </a:t>
            </a:r>
          </a:p>
        </p:txBody>
      </p:sp>
      <p:sp>
        <p:nvSpPr>
          <p:cNvPr id="3" name="Content Placeholder 2">
            <a:extLst>
              <a:ext uri="{FF2B5EF4-FFF2-40B4-BE49-F238E27FC236}">
                <a16:creationId xmlns:a16="http://schemas.microsoft.com/office/drawing/2014/main" id="{D0811D3D-51AD-450C-99F0-5082B6DCC8C8}"/>
              </a:ext>
            </a:extLst>
          </p:cNvPr>
          <p:cNvSpPr>
            <a:spLocks noGrp="1"/>
          </p:cNvSpPr>
          <p:nvPr>
            <p:ph sz="quarter" idx="10"/>
          </p:nvPr>
        </p:nvSpPr>
        <p:spPr>
          <a:xfrm>
            <a:off x="539496" y="1435607"/>
            <a:ext cx="7826175" cy="5074049"/>
          </a:xfrm>
        </p:spPr>
        <p:txBody>
          <a:bodyPr>
            <a:normAutofit fontScale="92500"/>
          </a:bodyPr>
          <a:lstStyle/>
          <a:p>
            <a:r>
              <a:rPr lang="en-US" b="0" i="0" dirty="0">
                <a:solidFill>
                  <a:srgbClr val="000000"/>
                </a:solidFill>
                <a:effectLst/>
              </a:rPr>
              <a:t>“Those of us in machine learning are really good at doing well on a test set, but unfortunately deploying a system takes more than doing well on a test set.</a:t>
            </a:r>
          </a:p>
          <a:p>
            <a:r>
              <a:rPr lang="en-US" b="0" i="0" dirty="0">
                <a:solidFill>
                  <a:srgbClr val="000000"/>
                </a:solidFill>
                <a:effectLst/>
              </a:rPr>
              <a:t>“All of AI, not just healthcare, has a proof-of-concept-to-production gap. The full cycle of a machine learning project is not just modeling. It is finding the right data, deploying it, monitoring it, feeding data back [into the model], showing safety—doing all the things that need to be done [for a model] to be deployed. [That goes] beyond doing well on the test set, which fortunately or unfortunately is what we in machine learning are great at.”</a:t>
            </a:r>
          </a:p>
          <a:p>
            <a:r>
              <a:rPr lang="en-US" i="1" dirty="0">
                <a:solidFill>
                  <a:srgbClr val="000000"/>
                </a:solidFill>
              </a:rPr>
              <a:t>- Andrew Ng, Former Head of Google Brain and Deep Learning Education Pioneer</a:t>
            </a:r>
            <a:endParaRPr lang="en-US" b="0" i="1" dirty="0">
              <a:solidFill>
                <a:srgbClr val="000000"/>
              </a:solidFill>
              <a:effectLst/>
            </a:endParaRPr>
          </a:p>
          <a:p>
            <a:endParaRPr lang="en-US" dirty="0"/>
          </a:p>
        </p:txBody>
      </p:sp>
      <p:sp>
        <p:nvSpPr>
          <p:cNvPr id="4" name="TextBox 3">
            <a:extLst>
              <a:ext uri="{FF2B5EF4-FFF2-40B4-BE49-F238E27FC236}">
                <a16:creationId xmlns:a16="http://schemas.microsoft.com/office/drawing/2014/main" id="{24AB7FE2-483D-4EF4-9F95-94DF63FB301F}"/>
              </a:ext>
            </a:extLst>
          </p:cNvPr>
          <p:cNvSpPr txBox="1"/>
          <p:nvPr/>
        </p:nvSpPr>
        <p:spPr>
          <a:xfrm>
            <a:off x="228600" y="6581001"/>
            <a:ext cx="10667999" cy="276999"/>
          </a:xfrm>
          <a:prstGeom prst="rect">
            <a:avLst/>
          </a:prstGeom>
          <a:noFill/>
        </p:spPr>
        <p:txBody>
          <a:bodyPr wrap="square">
            <a:spAutoFit/>
          </a:bodyPr>
          <a:lstStyle/>
          <a:p>
            <a:pPr algn="l"/>
            <a:r>
              <a:rPr lang="en-US" sz="1200" b="0" i="0" dirty="0">
                <a:solidFill>
                  <a:schemeClr val="bg2">
                    <a:lumMod val="75000"/>
                  </a:schemeClr>
                </a:solidFill>
                <a:effectLst/>
                <a:latin typeface="Georgia" panose="02040502050405020303" pitchFamily="18" charset="0"/>
              </a:rPr>
              <a:t>https://spectrum.ieee.org/view-from-the-valley/artificial-intelligence/machine-learning/andrew-ng-xrays-the-ai-hype</a:t>
            </a:r>
          </a:p>
        </p:txBody>
      </p:sp>
      <p:pic>
        <p:nvPicPr>
          <p:cNvPr id="15362" name="Picture 2" descr="Two People On Mountain Cliff">
            <a:extLst>
              <a:ext uri="{FF2B5EF4-FFF2-40B4-BE49-F238E27FC236}">
                <a16:creationId xmlns:a16="http://schemas.microsoft.com/office/drawing/2014/main" id="{D144F26D-C03F-4D1F-83B9-1D60915F3A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02" t="2368" r="31089" b="-1"/>
          <a:stretch/>
        </p:blipFill>
        <p:spPr bwMode="auto">
          <a:xfrm>
            <a:off x="8641996" y="1435607"/>
            <a:ext cx="3010508" cy="384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468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Deep Learning in Larger Systems</a:t>
            </a:r>
          </a:p>
        </p:txBody>
      </p:sp>
    </p:spTree>
    <p:extLst>
      <p:ext uri="{BB962C8B-B14F-4D97-AF65-F5344CB8AC3E}">
        <p14:creationId xmlns:p14="http://schemas.microsoft.com/office/powerpoint/2010/main" val="907238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84BA-2F6E-435B-907F-9D5342A0D2D4}"/>
              </a:ext>
            </a:extLst>
          </p:cNvPr>
          <p:cNvSpPr>
            <a:spLocks noGrp="1"/>
          </p:cNvSpPr>
          <p:nvPr>
            <p:ph type="title"/>
          </p:nvPr>
        </p:nvSpPr>
        <p:spPr/>
        <p:txBody>
          <a:bodyPr/>
          <a:lstStyle/>
          <a:p>
            <a:r>
              <a:rPr lang="en-US"/>
              <a:t>Modular versus End-to-End Systems</a:t>
            </a:r>
          </a:p>
        </p:txBody>
      </p:sp>
      <p:sp>
        <p:nvSpPr>
          <p:cNvPr id="4" name="Rectangle: Rounded Corners 3">
            <a:extLst>
              <a:ext uri="{FF2B5EF4-FFF2-40B4-BE49-F238E27FC236}">
                <a16:creationId xmlns:a16="http://schemas.microsoft.com/office/drawing/2014/main" id="{F52A5723-90BB-4413-AE19-86E8F8780E04}"/>
              </a:ext>
            </a:extLst>
          </p:cNvPr>
          <p:cNvSpPr/>
          <p:nvPr/>
        </p:nvSpPr>
        <p:spPr>
          <a:xfrm>
            <a:off x="9319214" y="1435608"/>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Environment</a:t>
            </a:r>
          </a:p>
        </p:txBody>
      </p:sp>
      <p:sp>
        <p:nvSpPr>
          <p:cNvPr id="6" name="Rectangle: Rounded Corners 5">
            <a:extLst>
              <a:ext uri="{FF2B5EF4-FFF2-40B4-BE49-F238E27FC236}">
                <a16:creationId xmlns:a16="http://schemas.microsoft.com/office/drawing/2014/main" id="{0CA8434C-31CB-4E71-AB4C-BDFE5315E3E0}"/>
              </a:ext>
            </a:extLst>
          </p:cNvPr>
          <p:cNvSpPr/>
          <p:nvPr/>
        </p:nvSpPr>
        <p:spPr>
          <a:xfrm>
            <a:off x="9319214" y="2266963"/>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Sensors</a:t>
            </a:r>
          </a:p>
        </p:txBody>
      </p:sp>
      <p:sp>
        <p:nvSpPr>
          <p:cNvPr id="8" name="Rectangle: Rounded Corners 7">
            <a:extLst>
              <a:ext uri="{FF2B5EF4-FFF2-40B4-BE49-F238E27FC236}">
                <a16:creationId xmlns:a16="http://schemas.microsoft.com/office/drawing/2014/main" id="{C62FB954-65F4-4B43-9094-AD13CDE045CB}"/>
              </a:ext>
            </a:extLst>
          </p:cNvPr>
          <p:cNvSpPr/>
          <p:nvPr/>
        </p:nvSpPr>
        <p:spPr>
          <a:xfrm>
            <a:off x="9319214" y="3098317"/>
            <a:ext cx="1927359" cy="26125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End-to-End</a:t>
            </a:r>
          </a:p>
          <a:p>
            <a:pPr algn="ctr"/>
            <a:r>
              <a:rPr lang="en-US"/>
              <a:t>Black Box</a:t>
            </a:r>
          </a:p>
          <a:p>
            <a:pPr algn="ctr"/>
            <a:endParaRPr lang="en-US"/>
          </a:p>
          <a:p>
            <a:pPr algn="ctr"/>
            <a:endParaRPr lang="en-US"/>
          </a:p>
          <a:p>
            <a:pPr algn="ctr"/>
            <a:endParaRPr lang="en-US"/>
          </a:p>
          <a:p>
            <a:pPr algn="ctr"/>
            <a:endParaRPr lang="en-US"/>
          </a:p>
          <a:p>
            <a:pPr algn="ctr"/>
            <a:endParaRPr lang="en-US"/>
          </a:p>
        </p:txBody>
      </p:sp>
      <p:sp>
        <p:nvSpPr>
          <p:cNvPr id="18" name="Rectangle: Rounded Corners 17">
            <a:extLst>
              <a:ext uri="{FF2B5EF4-FFF2-40B4-BE49-F238E27FC236}">
                <a16:creationId xmlns:a16="http://schemas.microsoft.com/office/drawing/2014/main" id="{4BF80776-F60E-4383-8193-405A2F3E6B56}"/>
              </a:ext>
            </a:extLst>
          </p:cNvPr>
          <p:cNvSpPr/>
          <p:nvPr/>
        </p:nvSpPr>
        <p:spPr>
          <a:xfrm>
            <a:off x="9318300" y="6002553"/>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Vehicle Action</a:t>
            </a:r>
          </a:p>
        </p:txBody>
      </p:sp>
      <p:cxnSp>
        <p:nvCxnSpPr>
          <p:cNvPr id="20" name="Straight Arrow Connector 19">
            <a:extLst>
              <a:ext uri="{FF2B5EF4-FFF2-40B4-BE49-F238E27FC236}">
                <a16:creationId xmlns:a16="http://schemas.microsoft.com/office/drawing/2014/main" id="{DA4F097E-19DC-4055-917F-103496A2D36C}"/>
              </a:ext>
            </a:extLst>
          </p:cNvPr>
          <p:cNvCxnSpPr>
            <a:stCxn id="4" idx="2"/>
            <a:endCxn id="6" idx="0"/>
          </p:cNvCxnSpPr>
          <p:nvPr/>
        </p:nvCxnSpPr>
        <p:spPr>
          <a:xfrm>
            <a:off x="10282894" y="1977677"/>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6E19C22-E319-49D2-821E-29D30EA2414F}"/>
              </a:ext>
            </a:extLst>
          </p:cNvPr>
          <p:cNvCxnSpPr/>
          <p:nvPr/>
        </p:nvCxnSpPr>
        <p:spPr>
          <a:xfrm>
            <a:off x="10281980" y="2809032"/>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DFEFD6DE-E3E5-499F-B4C1-41CC3EDEC093}"/>
              </a:ext>
            </a:extLst>
          </p:cNvPr>
          <p:cNvCxnSpPr>
            <a:cxnSpLocks/>
            <a:stCxn id="8" idx="2"/>
            <a:endCxn id="18" idx="0"/>
          </p:cNvCxnSpPr>
          <p:nvPr/>
        </p:nvCxnSpPr>
        <p:spPr>
          <a:xfrm flipH="1">
            <a:off x="10281980" y="5710892"/>
            <a:ext cx="914" cy="291661"/>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4" name="Rectangle: Rounded Corners 33">
            <a:extLst>
              <a:ext uri="{FF2B5EF4-FFF2-40B4-BE49-F238E27FC236}">
                <a16:creationId xmlns:a16="http://schemas.microsoft.com/office/drawing/2014/main" id="{93273839-BF57-42F0-8389-78BFE0C2A8AA}"/>
              </a:ext>
            </a:extLst>
          </p:cNvPr>
          <p:cNvSpPr/>
          <p:nvPr/>
        </p:nvSpPr>
        <p:spPr>
          <a:xfrm>
            <a:off x="7087510" y="1435608"/>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Environment</a:t>
            </a:r>
          </a:p>
        </p:txBody>
      </p:sp>
      <p:sp>
        <p:nvSpPr>
          <p:cNvPr id="35" name="Rectangle: Rounded Corners 34">
            <a:extLst>
              <a:ext uri="{FF2B5EF4-FFF2-40B4-BE49-F238E27FC236}">
                <a16:creationId xmlns:a16="http://schemas.microsoft.com/office/drawing/2014/main" id="{840347C0-E82F-4B4C-ABCF-B23FF10377A4}"/>
              </a:ext>
            </a:extLst>
          </p:cNvPr>
          <p:cNvSpPr/>
          <p:nvPr/>
        </p:nvSpPr>
        <p:spPr>
          <a:xfrm>
            <a:off x="7087510" y="2266963"/>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Sensors</a:t>
            </a:r>
          </a:p>
        </p:txBody>
      </p:sp>
      <p:sp>
        <p:nvSpPr>
          <p:cNvPr id="36" name="Rectangle: Rounded Corners 35">
            <a:extLst>
              <a:ext uri="{FF2B5EF4-FFF2-40B4-BE49-F238E27FC236}">
                <a16:creationId xmlns:a16="http://schemas.microsoft.com/office/drawing/2014/main" id="{663B5854-F0DB-422A-8F67-64288F804EBC}"/>
              </a:ext>
            </a:extLst>
          </p:cNvPr>
          <p:cNvSpPr/>
          <p:nvPr/>
        </p:nvSpPr>
        <p:spPr>
          <a:xfrm>
            <a:off x="7087510" y="3098317"/>
            <a:ext cx="1927359" cy="261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
        <p:nvSpPr>
          <p:cNvPr id="37" name="Rectangle: Rounded Corners 36">
            <a:extLst>
              <a:ext uri="{FF2B5EF4-FFF2-40B4-BE49-F238E27FC236}">
                <a16:creationId xmlns:a16="http://schemas.microsoft.com/office/drawing/2014/main" id="{F7DDCCAC-E060-42D7-9F06-955DEDF3D8A6}"/>
              </a:ext>
            </a:extLst>
          </p:cNvPr>
          <p:cNvSpPr/>
          <p:nvPr/>
        </p:nvSpPr>
        <p:spPr>
          <a:xfrm>
            <a:off x="7265006" y="3553174"/>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Object Tracking</a:t>
            </a:r>
          </a:p>
        </p:txBody>
      </p:sp>
      <p:sp>
        <p:nvSpPr>
          <p:cNvPr id="38" name="Rectangle: Rounded Corners 37">
            <a:extLst>
              <a:ext uri="{FF2B5EF4-FFF2-40B4-BE49-F238E27FC236}">
                <a16:creationId xmlns:a16="http://schemas.microsoft.com/office/drawing/2014/main" id="{81A505D4-DC2E-4860-B25D-34422A3BDBE2}"/>
              </a:ext>
            </a:extLst>
          </p:cNvPr>
          <p:cNvSpPr/>
          <p:nvPr/>
        </p:nvSpPr>
        <p:spPr>
          <a:xfrm>
            <a:off x="7265006" y="4376442"/>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a:t>Environment Modeling</a:t>
            </a:r>
          </a:p>
        </p:txBody>
      </p:sp>
      <p:sp>
        <p:nvSpPr>
          <p:cNvPr id="39" name="Rectangle: Rounded Corners 38">
            <a:extLst>
              <a:ext uri="{FF2B5EF4-FFF2-40B4-BE49-F238E27FC236}">
                <a16:creationId xmlns:a16="http://schemas.microsoft.com/office/drawing/2014/main" id="{35EC884E-0E58-4FF7-B188-7597929273BE}"/>
              </a:ext>
            </a:extLst>
          </p:cNvPr>
          <p:cNvSpPr/>
          <p:nvPr/>
        </p:nvSpPr>
        <p:spPr>
          <a:xfrm>
            <a:off x="7265006" y="3964808"/>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Localization</a:t>
            </a:r>
            <a:endParaRPr lang="en-US" sz="1400"/>
          </a:p>
        </p:txBody>
      </p:sp>
      <p:sp>
        <p:nvSpPr>
          <p:cNvPr id="40" name="Rectangle: Rounded Corners 39">
            <a:extLst>
              <a:ext uri="{FF2B5EF4-FFF2-40B4-BE49-F238E27FC236}">
                <a16:creationId xmlns:a16="http://schemas.microsoft.com/office/drawing/2014/main" id="{92AEB8E1-24A0-4268-9747-B1E8ED99B81C}"/>
              </a:ext>
            </a:extLst>
          </p:cNvPr>
          <p:cNvSpPr/>
          <p:nvPr/>
        </p:nvSpPr>
        <p:spPr>
          <a:xfrm>
            <a:off x="7265006" y="4782507"/>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Prediction</a:t>
            </a:r>
          </a:p>
        </p:txBody>
      </p:sp>
      <p:sp>
        <p:nvSpPr>
          <p:cNvPr id="41" name="Rectangle: Rounded Corners 40">
            <a:extLst>
              <a:ext uri="{FF2B5EF4-FFF2-40B4-BE49-F238E27FC236}">
                <a16:creationId xmlns:a16="http://schemas.microsoft.com/office/drawing/2014/main" id="{45244260-E886-4F64-ABE2-9647DA92823C}"/>
              </a:ext>
            </a:extLst>
          </p:cNvPr>
          <p:cNvSpPr/>
          <p:nvPr/>
        </p:nvSpPr>
        <p:spPr>
          <a:xfrm>
            <a:off x="7086596" y="6002553"/>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Vehicle Action</a:t>
            </a:r>
          </a:p>
        </p:txBody>
      </p:sp>
      <p:cxnSp>
        <p:nvCxnSpPr>
          <p:cNvPr id="42" name="Straight Arrow Connector 41">
            <a:extLst>
              <a:ext uri="{FF2B5EF4-FFF2-40B4-BE49-F238E27FC236}">
                <a16:creationId xmlns:a16="http://schemas.microsoft.com/office/drawing/2014/main" id="{AA498AFA-E089-44DE-A13C-7C71D4C61B77}"/>
              </a:ext>
            </a:extLst>
          </p:cNvPr>
          <p:cNvCxnSpPr>
            <a:stCxn id="34" idx="2"/>
            <a:endCxn id="35" idx="0"/>
          </p:cNvCxnSpPr>
          <p:nvPr/>
        </p:nvCxnSpPr>
        <p:spPr>
          <a:xfrm>
            <a:off x="8051190" y="1977677"/>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5E3B968F-995E-41FD-914E-56B5139C4DDF}"/>
              </a:ext>
            </a:extLst>
          </p:cNvPr>
          <p:cNvCxnSpPr/>
          <p:nvPr/>
        </p:nvCxnSpPr>
        <p:spPr>
          <a:xfrm>
            <a:off x="8050276" y="2809032"/>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479532D9-58FA-4519-8F07-09E2C5BDBC45}"/>
              </a:ext>
            </a:extLst>
          </p:cNvPr>
          <p:cNvCxnSpPr>
            <a:cxnSpLocks/>
            <a:stCxn id="36" idx="2"/>
            <a:endCxn id="41" idx="0"/>
          </p:cNvCxnSpPr>
          <p:nvPr/>
        </p:nvCxnSpPr>
        <p:spPr>
          <a:xfrm flipH="1">
            <a:off x="8050276" y="5710892"/>
            <a:ext cx="914" cy="291661"/>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nvGrpSpPr>
          <p:cNvPr id="68" name="Group 67">
            <a:extLst>
              <a:ext uri="{FF2B5EF4-FFF2-40B4-BE49-F238E27FC236}">
                <a16:creationId xmlns:a16="http://schemas.microsoft.com/office/drawing/2014/main" id="{FC1B7CE1-7B75-48DF-8165-F92D8475543A}"/>
              </a:ext>
            </a:extLst>
          </p:cNvPr>
          <p:cNvGrpSpPr/>
          <p:nvPr/>
        </p:nvGrpSpPr>
        <p:grpSpPr>
          <a:xfrm>
            <a:off x="9818153" y="4282777"/>
            <a:ext cx="927652" cy="798629"/>
            <a:chOff x="2283262" y="2266963"/>
            <a:chExt cx="927652" cy="798629"/>
          </a:xfrm>
          <a:solidFill>
            <a:schemeClr val="bg1"/>
          </a:solidFill>
        </p:grpSpPr>
        <p:sp>
          <p:nvSpPr>
            <p:cNvPr id="45" name="Oval 44">
              <a:extLst>
                <a:ext uri="{FF2B5EF4-FFF2-40B4-BE49-F238E27FC236}">
                  <a16:creationId xmlns:a16="http://schemas.microsoft.com/office/drawing/2014/main" id="{C3C91B36-3DAC-49AF-B553-A36AA1D79674}"/>
                </a:ext>
              </a:extLst>
            </p:cNvPr>
            <p:cNvSpPr/>
            <p:nvPr/>
          </p:nvSpPr>
          <p:spPr>
            <a:xfrm>
              <a:off x="2283262" y="22669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92A578F-B178-469C-BA69-E3CA9274C057}"/>
                </a:ext>
              </a:extLst>
            </p:cNvPr>
            <p:cNvSpPr/>
            <p:nvPr/>
          </p:nvSpPr>
          <p:spPr>
            <a:xfrm>
              <a:off x="2283262" y="25717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E6BEDF8-6FA1-407D-9AF8-979238A8E079}"/>
                </a:ext>
              </a:extLst>
            </p:cNvPr>
            <p:cNvSpPr/>
            <p:nvPr/>
          </p:nvSpPr>
          <p:spPr>
            <a:xfrm>
              <a:off x="2283262" y="2879554"/>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6687CBE-C6A3-44DC-A068-CBBDC22DD268}"/>
                </a:ext>
              </a:extLst>
            </p:cNvPr>
            <p:cNvSpPr/>
            <p:nvPr/>
          </p:nvSpPr>
          <p:spPr>
            <a:xfrm>
              <a:off x="2654753" y="22669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62A0CF6-B6DC-413E-8080-5D4A0133B226}"/>
                </a:ext>
              </a:extLst>
            </p:cNvPr>
            <p:cNvSpPr/>
            <p:nvPr/>
          </p:nvSpPr>
          <p:spPr>
            <a:xfrm>
              <a:off x="2654753" y="25717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6A1ED32-2CC9-4457-8945-A3CAB8C99928}"/>
                </a:ext>
              </a:extLst>
            </p:cNvPr>
            <p:cNvSpPr/>
            <p:nvPr/>
          </p:nvSpPr>
          <p:spPr>
            <a:xfrm>
              <a:off x="2654069" y="2879554"/>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59E0435-EB1D-4625-A3CC-1C6B6A96DD40}"/>
                </a:ext>
              </a:extLst>
            </p:cNvPr>
            <p:cNvSpPr/>
            <p:nvPr/>
          </p:nvSpPr>
          <p:spPr>
            <a:xfrm>
              <a:off x="3024876" y="2414676"/>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452BD2A-9E09-45EF-AADB-A80356CF691E}"/>
                </a:ext>
              </a:extLst>
            </p:cNvPr>
            <p:cNvSpPr/>
            <p:nvPr/>
          </p:nvSpPr>
          <p:spPr>
            <a:xfrm>
              <a:off x="3024876" y="2762148"/>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761A37F7-BBC1-4D24-A2E4-DFED65CD7C78}"/>
                </a:ext>
              </a:extLst>
            </p:cNvPr>
            <p:cNvCxnSpPr>
              <a:stCxn id="45" idx="6"/>
              <a:endCxn id="50" idx="2"/>
            </p:cNvCxnSpPr>
            <p:nvPr/>
          </p:nvCxnSpPr>
          <p:spPr>
            <a:xfrm>
              <a:off x="2469300" y="2359982"/>
              <a:ext cx="185453"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C8E14B6-5CED-4E26-87F3-4E1597C0500D}"/>
                </a:ext>
              </a:extLst>
            </p:cNvPr>
            <p:cNvCxnSpPr>
              <a:cxnSpLocks/>
              <a:stCxn id="46" idx="6"/>
              <a:endCxn id="52" idx="2"/>
            </p:cNvCxnSpPr>
            <p:nvPr/>
          </p:nvCxnSpPr>
          <p:spPr>
            <a:xfrm>
              <a:off x="2469300" y="2664782"/>
              <a:ext cx="185453"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79BDDBC-3574-4EF8-A9FA-43F2DE2EB0E1}"/>
                </a:ext>
              </a:extLst>
            </p:cNvPr>
            <p:cNvCxnSpPr>
              <a:cxnSpLocks/>
              <a:stCxn id="48" idx="6"/>
              <a:endCxn id="54" idx="2"/>
            </p:cNvCxnSpPr>
            <p:nvPr/>
          </p:nvCxnSpPr>
          <p:spPr>
            <a:xfrm>
              <a:off x="2469300" y="2972573"/>
              <a:ext cx="184769"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6A073FF-AA36-42A2-8B41-E6E310B5300D}"/>
                </a:ext>
              </a:extLst>
            </p:cNvPr>
            <p:cNvCxnSpPr>
              <a:cxnSpLocks/>
              <a:stCxn id="48" idx="6"/>
              <a:endCxn id="52" idx="3"/>
            </p:cNvCxnSpPr>
            <p:nvPr/>
          </p:nvCxnSpPr>
          <p:spPr>
            <a:xfrm flipV="1">
              <a:off x="2469300" y="2730556"/>
              <a:ext cx="212698" cy="2420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F0133AE-A431-4EF2-9BFE-C1523A218705}"/>
                </a:ext>
              </a:extLst>
            </p:cNvPr>
            <p:cNvCxnSpPr>
              <a:cxnSpLocks/>
              <a:stCxn id="48" idx="6"/>
              <a:endCxn id="50" idx="3"/>
            </p:cNvCxnSpPr>
            <p:nvPr/>
          </p:nvCxnSpPr>
          <p:spPr>
            <a:xfrm flipV="1">
              <a:off x="2469300" y="2425756"/>
              <a:ext cx="212698" cy="5468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4853C4A-CCFA-4F91-A3E6-9A2CF67CD5B4}"/>
                </a:ext>
              </a:extLst>
            </p:cNvPr>
            <p:cNvCxnSpPr>
              <a:cxnSpLocks/>
              <a:stCxn id="46" idx="6"/>
              <a:endCxn id="54" idx="2"/>
            </p:cNvCxnSpPr>
            <p:nvPr/>
          </p:nvCxnSpPr>
          <p:spPr>
            <a:xfrm>
              <a:off x="2469300" y="2664782"/>
              <a:ext cx="184769" cy="307791"/>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830DFB2-8438-47D5-B08D-DFB5F3FBFA8B}"/>
                </a:ext>
              </a:extLst>
            </p:cNvPr>
            <p:cNvCxnSpPr>
              <a:cxnSpLocks/>
              <a:stCxn id="46" idx="6"/>
              <a:endCxn id="50" idx="2"/>
            </p:cNvCxnSpPr>
            <p:nvPr/>
          </p:nvCxnSpPr>
          <p:spPr>
            <a:xfrm flipV="1">
              <a:off x="2469300" y="2359982"/>
              <a:ext cx="185453" cy="30480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19D7EB1-F744-426A-A76A-0F4D9663DFA4}"/>
                </a:ext>
              </a:extLst>
            </p:cNvPr>
            <p:cNvCxnSpPr>
              <a:cxnSpLocks/>
              <a:stCxn id="45" idx="6"/>
              <a:endCxn id="54" idx="1"/>
            </p:cNvCxnSpPr>
            <p:nvPr/>
          </p:nvCxnSpPr>
          <p:spPr>
            <a:xfrm>
              <a:off x="2469300" y="2359982"/>
              <a:ext cx="212014" cy="5468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F63CE87-2EE4-4A54-8119-91D5A3F326C9}"/>
                </a:ext>
              </a:extLst>
            </p:cNvPr>
            <p:cNvCxnSpPr>
              <a:cxnSpLocks/>
              <a:stCxn id="45" idx="6"/>
              <a:endCxn id="52" idx="1"/>
            </p:cNvCxnSpPr>
            <p:nvPr/>
          </p:nvCxnSpPr>
          <p:spPr>
            <a:xfrm>
              <a:off x="2469300" y="2359982"/>
              <a:ext cx="212698" cy="239026"/>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76849FF-653C-4974-9100-079696904EFC}"/>
                </a:ext>
              </a:extLst>
            </p:cNvPr>
            <p:cNvCxnSpPr>
              <a:cxnSpLocks/>
              <a:stCxn id="50" idx="6"/>
              <a:endCxn id="56" idx="2"/>
            </p:cNvCxnSpPr>
            <p:nvPr/>
          </p:nvCxnSpPr>
          <p:spPr>
            <a:xfrm>
              <a:off x="2840791" y="2359982"/>
              <a:ext cx="184085" cy="147713"/>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33DAF29-C58D-4DE2-AD6D-56C71150FA0E}"/>
                </a:ext>
              </a:extLst>
            </p:cNvPr>
            <p:cNvCxnSpPr>
              <a:cxnSpLocks/>
              <a:stCxn id="50" idx="6"/>
              <a:endCxn id="58" idx="1"/>
            </p:cNvCxnSpPr>
            <p:nvPr/>
          </p:nvCxnSpPr>
          <p:spPr>
            <a:xfrm>
              <a:off x="2840791" y="2359982"/>
              <a:ext cx="211330" cy="429411"/>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3D06730-D3DC-433E-95A5-76BFAD29DD66}"/>
                </a:ext>
              </a:extLst>
            </p:cNvPr>
            <p:cNvCxnSpPr>
              <a:cxnSpLocks/>
              <a:stCxn id="52" idx="6"/>
              <a:endCxn id="56" idx="2"/>
            </p:cNvCxnSpPr>
            <p:nvPr/>
          </p:nvCxnSpPr>
          <p:spPr>
            <a:xfrm flipV="1">
              <a:off x="2840791" y="2507695"/>
              <a:ext cx="184085" cy="15708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3525688-C023-4792-B923-B230F9CF9D88}"/>
                </a:ext>
              </a:extLst>
            </p:cNvPr>
            <p:cNvCxnSpPr>
              <a:cxnSpLocks/>
              <a:stCxn id="52" idx="6"/>
              <a:endCxn id="58" idx="2"/>
            </p:cNvCxnSpPr>
            <p:nvPr/>
          </p:nvCxnSpPr>
          <p:spPr>
            <a:xfrm>
              <a:off x="2840791" y="2664782"/>
              <a:ext cx="184085" cy="190385"/>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26E2C8E-C0FA-4963-B8C5-186B49A54275}"/>
                </a:ext>
              </a:extLst>
            </p:cNvPr>
            <p:cNvCxnSpPr>
              <a:cxnSpLocks/>
              <a:stCxn id="54" idx="6"/>
              <a:endCxn id="58" idx="2"/>
            </p:cNvCxnSpPr>
            <p:nvPr/>
          </p:nvCxnSpPr>
          <p:spPr>
            <a:xfrm flipV="1">
              <a:off x="2840107" y="2855167"/>
              <a:ext cx="184769" cy="117406"/>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24A489B-10BD-45B7-A4AD-9F1FE01F22DC}"/>
                </a:ext>
              </a:extLst>
            </p:cNvPr>
            <p:cNvCxnSpPr>
              <a:cxnSpLocks/>
              <a:stCxn id="54" idx="6"/>
              <a:endCxn id="56" idx="3"/>
            </p:cNvCxnSpPr>
            <p:nvPr/>
          </p:nvCxnSpPr>
          <p:spPr>
            <a:xfrm flipV="1">
              <a:off x="2840107" y="2573469"/>
              <a:ext cx="212014" cy="399104"/>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3" name="Content Placeholder 2">
            <a:extLst>
              <a:ext uri="{FF2B5EF4-FFF2-40B4-BE49-F238E27FC236}">
                <a16:creationId xmlns:a16="http://schemas.microsoft.com/office/drawing/2014/main" id="{D749E5A9-06F2-44CA-93F3-49E2C583C35B}"/>
              </a:ext>
            </a:extLst>
          </p:cNvPr>
          <p:cNvSpPr>
            <a:spLocks noGrp="1"/>
          </p:cNvSpPr>
          <p:nvPr>
            <p:ph sz="quarter" idx="10"/>
          </p:nvPr>
        </p:nvSpPr>
        <p:spPr>
          <a:xfrm>
            <a:off x="539496" y="1435607"/>
            <a:ext cx="6222914" cy="5109015"/>
          </a:xfrm>
        </p:spPr>
        <p:txBody>
          <a:bodyPr>
            <a:normAutofit/>
          </a:bodyPr>
          <a:lstStyle/>
          <a:p>
            <a:r>
              <a:rPr lang="en-US" sz="1600" b="1" dirty="0">
                <a:solidFill>
                  <a:schemeClr val="tx1"/>
                </a:solidFill>
              </a:rPr>
              <a:t>An aspect to categorize machine learning systems are modular versus end-to-end.</a:t>
            </a:r>
            <a:r>
              <a:rPr lang="en-US" sz="1600" b="1" baseline="30000" dirty="0">
                <a:solidFill>
                  <a:schemeClr val="tx1"/>
                </a:solidFill>
              </a:rPr>
              <a:t>1</a:t>
            </a:r>
            <a:endParaRPr lang="en-US" sz="1600" b="1" dirty="0">
              <a:solidFill>
                <a:schemeClr val="tx1"/>
              </a:solidFill>
            </a:endParaRPr>
          </a:p>
          <a:p>
            <a:r>
              <a:rPr lang="en-US" sz="1600" b="1" dirty="0">
                <a:solidFill>
                  <a:srgbClr val="FF0000"/>
                </a:solidFill>
              </a:rPr>
              <a:t>Modular systems </a:t>
            </a:r>
            <a:r>
              <a:rPr lang="en-US" sz="1600" dirty="0">
                <a:solidFill>
                  <a:schemeClr val="tx1"/>
                </a:solidFill>
              </a:rPr>
              <a:t>“divide-and-conquer” driving into separate tasks (some using machine learning) to create a software pipeline, such as “self-driving” cars properly known as </a:t>
            </a:r>
            <a:r>
              <a:rPr lang="en-US" sz="1600" b="1" dirty="0">
                <a:solidFill>
                  <a:srgbClr val="FF0000"/>
                </a:solidFill>
              </a:rPr>
              <a:t>advanced driving systems (ADS)</a:t>
            </a:r>
            <a:r>
              <a:rPr lang="en-US" sz="1600" dirty="0">
                <a:solidFill>
                  <a:schemeClr val="tx1"/>
                </a:solidFill>
              </a:rPr>
              <a:t>.</a:t>
            </a:r>
          </a:p>
          <a:p>
            <a:r>
              <a:rPr lang="en-US" sz="1600" b="1" dirty="0">
                <a:solidFill>
                  <a:srgbClr val="FF0000"/>
                </a:solidFill>
              </a:rPr>
              <a:t>End-to-end systems </a:t>
            </a:r>
            <a:r>
              <a:rPr lang="en-US" sz="1600" dirty="0">
                <a:solidFill>
                  <a:schemeClr val="tx1"/>
                </a:solidFill>
              </a:rPr>
              <a:t>are often pure machine learning, ingesting sensor readings and outputting vehicle actions via deep supervised or deep reinforcement learning. </a:t>
            </a:r>
          </a:p>
          <a:p>
            <a:r>
              <a:rPr lang="en-US" sz="1600" b="1" dirty="0">
                <a:solidFill>
                  <a:schemeClr val="tx1"/>
                </a:solidFill>
              </a:rPr>
              <a:t>Modular systems are more prevalent and practical than end-to-end systems, as they are more interpretable and performant. </a:t>
            </a:r>
            <a:endParaRPr lang="en-US" sz="1600" dirty="0">
              <a:solidFill>
                <a:schemeClr val="tx1"/>
              </a:solidFill>
            </a:endParaRPr>
          </a:p>
          <a:p>
            <a:endParaRPr lang="en-US" sz="1600" dirty="0">
              <a:solidFill>
                <a:schemeClr val="tx1"/>
              </a:solidFill>
            </a:endParaRPr>
          </a:p>
        </p:txBody>
      </p:sp>
      <p:sp>
        <p:nvSpPr>
          <p:cNvPr id="78" name="Rectangle: Rounded Corners 77">
            <a:extLst>
              <a:ext uri="{FF2B5EF4-FFF2-40B4-BE49-F238E27FC236}">
                <a16:creationId xmlns:a16="http://schemas.microsoft.com/office/drawing/2014/main" id="{7ABBE680-8EBC-473A-9118-C85C6461F366}"/>
              </a:ext>
            </a:extLst>
          </p:cNvPr>
          <p:cNvSpPr/>
          <p:nvPr/>
        </p:nvSpPr>
        <p:spPr>
          <a:xfrm>
            <a:off x="7264092" y="5193946"/>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Human-Machine Interface</a:t>
            </a:r>
          </a:p>
        </p:txBody>
      </p:sp>
      <p:sp>
        <p:nvSpPr>
          <p:cNvPr id="3" name="TextBox 2">
            <a:extLst>
              <a:ext uri="{FF2B5EF4-FFF2-40B4-BE49-F238E27FC236}">
                <a16:creationId xmlns:a16="http://schemas.microsoft.com/office/drawing/2014/main" id="{F5850689-C19C-48D6-84E0-014612B09636}"/>
              </a:ext>
            </a:extLst>
          </p:cNvPr>
          <p:cNvSpPr txBox="1"/>
          <p:nvPr/>
        </p:nvSpPr>
        <p:spPr>
          <a:xfrm>
            <a:off x="250634" y="6581001"/>
            <a:ext cx="11941366" cy="276999"/>
          </a:xfrm>
          <a:prstGeom prst="rect">
            <a:avLst/>
          </a:prstGeom>
          <a:noFill/>
        </p:spPr>
        <p:txBody>
          <a:bodyPr wrap="square">
            <a:spAutoFit/>
          </a:bodyPr>
          <a:lstStyle/>
          <a:p>
            <a:r>
              <a:rPr lang="en-US" sz="1200" i="1">
                <a:solidFill>
                  <a:schemeClr val="bg1">
                    <a:lumMod val="65000"/>
                  </a:schemeClr>
                </a:solidFill>
                <a:effectLst/>
                <a:latin typeface="Calibri" panose="020F0502020204030204" pitchFamily="34" charset="0"/>
                <a:ea typeface="Calibri" panose="020F0502020204030204" pitchFamily="34" charset="0"/>
              </a:rPr>
              <a:t>SOURCE: </a:t>
            </a:r>
            <a:r>
              <a:rPr lang="en-US" sz="1200" i="1" err="1">
                <a:solidFill>
                  <a:schemeClr val="bg1">
                    <a:lumMod val="65000"/>
                  </a:schemeClr>
                </a:solidFill>
                <a:effectLst/>
                <a:latin typeface="Calibri" panose="020F0502020204030204" pitchFamily="34" charset="0"/>
                <a:ea typeface="Calibri" panose="020F0502020204030204" pitchFamily="34" charset="0"/>
              </a:rPr>
              <a:t>Yurtsever</a:t>
            </a:r>
            <a:r>
              <a:rPr lang="en-US" sz="1200" i="1">
                <a:solidFill>
                  <a:schemeClr val="bg1">
                    <a:lumMod val="65000"/>
                  </a:schemeClr>
                </a:solidFill>
                <a:effectLst/>
                <a:latin typeface="Calibri" panose="020F0502020204030204" pitchFamily="34" charset="0"/>
                <a:ea typeface="Calibri" panose="020F0502020204030204" pitchFamily="34" charset="0"/>
              </a:rPr>
              <a:t>, E., Lambert, J., Carballo, A., &amp; Takeda, K. (2020). A survey of autonomous driving: Common practices and emerging technologies. IEEE Access, 8, 58443-58469.</a:t>
            </a:r>
            <a:endParaRPr lang="en-US" sz="1200" i="1">
              <a:solidFill>
                <a:schemeClr val="bg1">
                  <a:lumMod val="65000"/>
                </a:schemeClr>
              </a:solidFill>
            </a:endParaRPr>
          </a:p>
        </p:txBody>
      </p:sp>
    </p:spTree>
    <p:extLst>
      <p:ext uri="{BB962C8B-B14F-4D97-AF65-F5344CB8AC3E}">
        <p14:creationId xmlns:p14="http://schemas.microsoft.com/office/powerpoint/2010/main" val="585666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98C35-3C36-457E-B5D0-970AC3473088}"/>
              </a:ext>
            </a:extLst>
          </p:cNvPr>
          <p:cNvSpPr>
            <a:spLocks noGrp="1"/>
          </p:cNvSpPr>
          <p:nvPr>
            <p:ph type="title"/>
          </p:nvPr>
        </p:nvSpPr>
        <p:spPr/>
        <p:txBody>
          <a:bodyPr/>
          <a:lstStyle/>
          <a:p>
            <a:r>
              <a:rPr lang="en-US"/>
              <a:t>Modular versus End-to-End Systems</a:t>
            </a:r>
          </a:p>
        </p:txBody>
      </p:sp>
      <p:sp>
        <p:nvSpPr>
          <p:cNvPr id="3" name="Content Placeholder 2">
            <a:extLst>
              <a:ext uri="{FF2B5EF4-FFF2-40B4-BE49-F238E27FC236}">
                <a16:creationId xmlns:a16="http://schemas.microsoft.com/office/drawing/2014/main" id="{846CE687-89EF-4204-88AE-C9F08AD8D77F}"/>
              </a:ext>
            </a:extLst>
          </p:cNvPr>
          <p:cNvSpPr>
            <a:spLocks noGrp="1"/>
          </p:cNvSpPr>
          <p:nvPr>
            <p:ph sz="quarter" idx="10"/>
          </p:nvPr>
        </p:nvSpPr>
        <p:spPr>
          <a:xfrm>
            <a:off x="539496" y="1435608"/>
            <a:ext cx="6288390" cy="4974336"/>
          </a:xfrm>
        </p:spPr>
        <p:txBody>
          <a:bodyPr>
            <a:normAutofit fontScale="92500" lnSpcReduction="10000"/>
          </a:bodyPr>
          <a:lstStyle/>
          <a:p>
            <a:pPr algn="l" fontAlgn="auto"/>
            <a:r>
              <a:rPr lang="en-US" sz="1400" b="0" i="0">
                <a:solidFill>
                  <a:srgbClr val="424242"/>
                </a:solidFill>
                <a:effectLst/>
              </a:rPr>
              <a:t>“If you have a sufficiently large deep learning model, and you train it on a dense sampling of the input-cross-output space for a task, then it will learn to solve the task, whatever that may be — </a:t>
            </a:r>
            <a:r>
              <a:rPr lang="en-US" sz="1400" b="0" i="1">
                <a:solidFill>
                  <a:srgbClr val="424242"/>
                </a:solidFill>
                <a:effectLst/>
              </a:rPr>
              <a:t>[video games] Dota</a:t>
            </a:r>
            <a:r>
              <a:rPr lang="en-US" sz="1400" b="0" i="0">
                <a:solidFill>
                  <a:srgbClr val="424242"/>
                </a:solidFill>
                <a:effectLst/>
              </a:rPr>
              <a:t>, </a:t>
            </a:r>
            <a:r>
              <a:rPr lang="en-US" sz="1400" b="0" i="1">
                <a:solidFill>
                  <a:srgbClr val="424242"/>
                </a:solidFill>
                <a:effectLst/>
              </a:rPr>
              <a:t>StarCraft, </a:t>
            </a:r>
            <a:r>
              <a:rPr lang="en-US" sz="1400" b="0" i="0">
                <a:solidFill>
                  <a:srgbClr val="424242"/>
                </a:solidFill>
                <a:effectLst/>
              </a:rPr>
              <a:t>you name it. It’s tremendously valuable. It has almost infinite applications in machine perception problems. </a:t>
            </a:r>
            <a:r>
              <a:rPr lang="en-US" sz="1400" b="1" i="0" u="sng">
                <a:solidFill>
                  <a:srgbClr val="FF0000"/>
                </a:solidFill>
                <a:effectLst/>
              </a:rPr>
              <a:t>The only problem here is that the amount of data you need is a combinatorial function of task complexity, so even slightly complex tasks can become prohibitively expensive.</a:t>
            </a:r>
          </a:p>
          <a:p>
            <a:pPr algn="l" fontAlgn="auto"/>
            <a:r>
              <a:rPr lang="en-US" sz="1400" b="0" i="0">
                <a:solidFill>
                  <a:srgbClr val="424242"/>
                </a:solidFill>
                <a:effectLst/>
              </a:rPr>
              <a:t>“Take self-driving cars, for instance. Millions upon millions of training situations aren’t sufficient for an end-to-end deep learning model to learn to safely drive a car. Which is why, first of all, [Level 5] self-driving isn’t quite there yet. And second, the </a:t>
            </a:r>
            <a:r>
              <a:rPr lang="en-US" sz="1400" b="1" i="0" u="sng">
                <a:solidFill>
                  <a:srgbClr val="FF0000"/>
                </a:solidFill>
                <a:effectLst/>
              </a:rPr>
              <a:t>most advanced self-driving systems are primarily symbolic models that use deep learning to interface these manually engineered models with sensor data</a:t>
            </a:r>
            <a:r>
              <a:rPr lang="en-US" sz="1400" b="0" i="0">
                <a:solidFill>
                  <a:srgbClr val="424242"/>
                </a:solidFill>
                <a:effectLst/>
              </a:rPr>
              <a:t>. If deep learning could generalize, we’d have had L5 self-driving in 2016, and it would have taken the form of a big neural network.”</a:t>
            </a:r>
          </a:p>
          <a:p>
            <a:r>
              <a:rPr lang="en-US" sz="1400"/>
              <a:t>-Francis Chollet, AI Researcher at Google and creator of </a:t>
            </a:r>
            <a:r>
              <a:rPr lang="en-US" sz="1400" err="1"/>
              <a:t>Keras</a:t>
            </a:r>
            <a:r>
              <a:rPr lang="en-US" sz="1400"/>
              <a:t> </a:t>
            </a:r>
            <a:r>
              <a:rPr lang="en-US" sz="1400" err="1"/>
              <a:t>Tensorflow</a:t>
            </a:r>
            <a:endParaRPr lang="en-US" sz="1400" b="0" i="0">
              <a:solidFill>
                <a:srgbClr val="424242"/>
              </a:solidFill>
              <a:effectLst/>
            </a:endParaRPr>
          </a:p>
          <a:p>
            <a:endParaRPr lang="en-US" sz="1400"/>
          </a:p>
        </p:txBody>
      </p:sp>
      <p:sp>
        <p:nvSpPr>
          <p:cNvPr id="5" name="TextBox 4">
            <a:extLst>
              <a:ext uri="{FF2B5EF4-FFF2-40B4-BE49-F238E27FC236}">
                <a16:creationId xmlns:a16="http://schemas.microsoft.com/office/drawing/2014/main" id="{2CF53225-75B1-4759-87CA-34C567D90AFF}"/>
              </a:ext>
            </a:extLst>
          </p:cNvPr>
          <p:cNvSpPr txBox="1"/>
          <p:nvPr/>
        </p:nvSpPr>
        <p:spPr>
          <a:xfrm>
            <a:off x="341295" y="6486385"/>
            <a:ext cx="11507112" cy="276999"/>
          </a:xfrm>
          <a:prstGeom prst="rect">
            <a:avLst/>
          </a:prstGeom>
          <a:noFill/>
        </p:spPr>
        <p:txBody>
          <a:bodyPr wrap="square">
            <a:spAutoFit/>
          </a:bodyPr>
          <a:lstStyle/>
          <a:p>
            <a:r>
              <a:rPr lang="en-US" sz="1200"/>
              <a:t>[1] </a:t>
            </a:r>
            <a:r>
              <a:rPr lang="en-US" sz="1200">
                <a:hlinkClick r:id="rId2"/>
              </a:rPr>
              <a:t>https://www.theverge.com/2019/12/19/21029605/artificial-intelligence-ai-progress-measurement-benchmarks-interview-francois-chollet-google</a:t>
            </a:r>
            <a:r>
              <a:rPr lang="en-US" sz="1200"/>
              <a:t> </a:t>
            </a:r>
          </a:p>
        </p:txBody>
      </p:sp>
      <p:sp>
        <p:nvSpPr>
          <p:cNvPr id="6" name="Rectangle: Rounded Corners 5">
            <a:extLst>
              <a:ext uri="{FF2B5EF4-FFF2-40B4-BE49-F238E27FC236}">
                <a16:creationId xmlns:a16="http://schemas.microsoft.com/office/drawing/2014/main" id="{BFDB6AE5-7B62-4E05-8C6D-CF983083F4AB}"/>
              </a:ext>
            </a:extLst>
          </p:cNvPr>
          <p:cNvSpPr/>
          <p:nvPr/>
        </p:nvSpPr>
        <p:spPr>
          <a:xfrm>
            <a:off x="9630944" y="1377371"/>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Environment</a:t>
            </a:r>
          </a:p>
        </p:txBody>
      </p:sp>
      <p:sp>
        <p:nvSpPr>
          <p:cNvPr id="7" name="Rectangle: Rounded Corners 6">
            <a:extLst>
              <a:ext uri="{FF2B5EF4-FFF2-40B4-BE49-F238E27FC236}">
                <a16:creationId xmlns:a16="http://schemas.microsoft.com/office/drawing/2014/main" id="{55BD3FA8-2B0E-4E64-ACD6-4D033AAB04B3}"/>
              </a:ext>
            </a:extLst>
          </p:cNvPr>
          <p:cNvSpPr/>
          <p:nvPr/>
        </p:nvSpPr>
        <p:spPr>
          <a:xfrm>
            <a:off x="9630944" y="2208726"/>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Sensors</a:t>
            </a:r>
          </a:p>
        </p:txBody>
      </p:sp>
      <p:sp>
        <p:nvSpPr>
          <p:cNvPr id="8" name="Rectangle: Rounded Corners 7">
            <a:extLst>
              <a:ext uri="{FF2B5EF4-FFF2-40B4-BE49-F238E27FC236}">
                <a16:creationId xmlns:a16="http://schemas.microsoft.com/office/drawing/2014/main" id="{5E9A9866-2168-42E8-BB82-81CAD95143AE}"/>
              </a:ext>
            </a:extLst>
          </p:cNvPr>
          <p:cNvSpPr/>
          <p:nvPr/>
        </p:nvSpPr>
        <p:spPr>
          <a:xfrm>
            <a:off x="9630944" y="3040080"/>
            <a:ext cx="1927359" cy="26125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End-to-End</a:t>
            </a:r>
          </a:p>
          <a:p>
            <a:pPr algn="ctr"/>
            <a:r>
              <a:rPr lang="en-US"/>
              <a:t>Black Box</a:t>
            </a:r>
          </a:p>
          <a:p>
            <a:pPr algn="ctr"/>
            <a:endParaRPr lang="en-US"/>
          </a:p>
          <a:p>
            <a:pPr algn="ctr"/>
            <a:endParaRPr lang="en-US"/>
          </a:p>
          <a:p>
            <a:pPr algn="ctr"/>
            <a:endParaRPr lang="en-US"/>
          </a:p>
          <a:p>
            <a:pPr algn="ctr"/>
            <a:endParaRPr lang="en-US"/>
          </a:p>
          <a:p>
            <a:pPr algn="ctr"/>
            <a:endParaRPr lang="en-US"/>
          </a:p>
        </p:txBody>
      </p:sp>
      <p:sp>
        <p:nvSpPr>
          <p:cNvPr id="9" name="Rectangle: Rounded Corners 8">
            <a:extLst>
              <a:ext uri="{FF2B5EF4-FFF2-40B4-BE49-F238E27FC236}">
                <a16:creationId xmlns:a16="http://schemas.microsoft.com/office/drawing/2014/main" id="{9A295C49-189C-4D55-9B15-8C1DA15355CA}"/>
              </a:ext>
            </a:extLst>
          </p:cNvPr>
          <p:cNvSpPr/>
          <p:nvPr/>
        </p:nvSpPr>
        <p:spPr>
          <a:xfrm>
            <a:off x="9630030" y="5944316"/>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Vehicle Action</a:t>
            </a:r>
          </a:p>
        </p:txBody>
      </p:sp>
      <p:cxnSp>
        <p:nvCxnSpPr>
          <p:cNvPr id="10" name="Straight Arrow Connector 9">
            <a:extLst>
              <a:ext uri="{FF2B5EF4-FFF2-40B4-BE49-F238E27FC236}">
                <a16:creationId xmlns:a16="http://schemas.microsoft.com/office/drawing/2014/main" id="{2683EEB8-F5A2-4761-ACE3-9C5B5E247E02}"/>
              </a:ext>
            </a:extLst>
          </p:cNvPr>
          <p:cNvCxnSpPr>
            <a:stCxn id="6" idx="2"/>
            <a:endCxn id="7" idx="0"/>
          </p:cNvCxnSpPr>
          <p:nvPr/>
        </p:nvCxnSpPr>
        <p:spPr>
          <a:xfrm>
            <a:off x="10594624" y="1919440"/>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13937789-0D28-42F0-9B74-D97A7A299660}"/>
              </a:ext>
            </a:extLst>
          </p:cNvPr>
          <p:cNvCxnSpPr>
            <a:cxnSpLocks/>
          </p:cNvCxnSpPr>
          <p:nvPr/>
        </p:nvCxnSpPr>
        <p:spPr>
          <a:xfrm>
            <a:off x="10593710" y="2750795"/>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1D4E792D-3BDB-416C-BF9E-CDBAEF6ED484}"/>
              </a:ext>
            </a:extLst>
          </p:cNvPr>
          <p:cNvCxnSpPr>
            <a:cxnSpLocks/>
            <a:stCxn id="8" idx="2"/>
            <a:endCxn id="9" idx="0"/>
          </p:cNvCxnSpPr>
          <p:nvPr/>
        </p:nvCxnSpPr>
        <p:spPr>
          <a:xfrm flipH="1">
            <a:off x="10593710" y="5652655"/>
            <a:ext cx="914" cy="291661"/>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3" name="Rectangle: Rounded Corners 12">
            <a:extLst>
              <a:ext uri="{FF2B5EF4-FFF2-40B4-BE49-F238E27FC236}">
                <a16:creationId xmlns:a16="http://schemas.microsoft.com/office/drawing/2014/main" id="{76965DDD-122C-46F8-A8E0-39D293B1A362}"/>
              </a:ext>
            </a:extLst>
          </p:cNvPr>
          <p:cNvSpPr/>
          <p:nvPr/>
        </p:nvSpPr>
        <p:spPr>
          <a:xfrm>
            <a:off x="7399240" y="1377371"/>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Environment</a:t>
            </a:r>
          </a:p>
        </p:txBody>
      </p:sp>
      <p:sp>
        <p:nvSpPr>
          <p:cNvPr id="14" name="Rectangle: Rounded Corners 13">
            <a:extLst>
              <a:ext uri="{FF2B5EF4-FFF2-40B4-BE49-F238E27FC236}">
                <a16:creationId xmlns:a16="http://schemas.microsoft.com/office/drawing/2014/main" id="{C6641834-0BE4-4E19-AABA-7E24352082F6}"/>
              </a:ext>
            </a:extLst>
          </p:cNvPr>
          <p:cNvSpPr/>
          <p:nvPr/>
        </p:nvSpPr>
        <p:spPr>
          <a:xfrm>
            <a:off x="7399240" y="2208726"/>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Sensors</a:t>
            </a:r>
          </a:p>
        </p:txBody>
      </p:sp>
      <p:sp>
        <p:nvSpPr>
          <p:cNvPr id="15" name="Rectangle: Rounded Corners 14">
            <a:extLst>
              <a:ext uri="{FF2B5EF4-FFF2-40B4-BE49-F238E27FC236}">
                <a16:creationId xmlns:a16="http://schemas.microsoft.com/office/drawing/2014/main" id="{EA8250E8-3933-4519-97B2-2260B1A09804}"/>
              </a:ext>
            </a:extLst>
          </p:cNvPr>
          <p:cNvSpPr/>
          <p:nvPr/>
        </p:nvSpPr>
        <p:spPr>
          <a:xfrm>
            <a:off x="7399240" y="3040080"/>
            <a:ext cx="1927359" cy="261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
        <p:nvSpPr>
          <p:cNvPr id="16" name="Rectangle: Rounded Corners 15">
            <a:extLst>
              <a:ext uri="{FF2B5EF4-FFF2-40B4-BE49-F238E27FC236}">
                <a16:creationId xmlns:a16="http://schemas.microsoft.com/office/drawing/2014/main" id="{3B2ABEE3-8F08-47AC-AB7C-F346E66A974D}"/>
              </a:ext>
            </a:extLst>
          </p:cNvPr>
          <p:cNvSpPr/>
          <p:nvPr/>
        </p:nvSpPr>
        <p:spPr>
          <a:xfrm>
            <a:off x="7576736" y="3494937"/>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Object Tracking</a:t>
            </a:r>
          </a:p>
        </p:txBody>
      </p:sp>
      <p:sp>
        <p:nvSpPr>
          <p:cNvPr id="17" name="Rectangle: Rounded Corners 16">
            <a:extLst>
              <a:ext uri="{FF2B5EF4-FFF2-40B4-BE49-F238E27FC236}">
                <a16:creationId xmlns:a16="http://schemas.microsoft.com/office/drawing/2014/main" id="{30444CC4-E9B3-4168-BF6D-41A2D1BA8857}"/>
              </a:ext>
            </a:extLst>
          </p:cNvPr>
          <p:cNvSpPr/>
          <p:nvPr/>
        </p:nvSpPr>
        <p:spPr>
          <a:xfrm>
            <a:off x="7576736" y="4318205"/>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a:t>Environment Modeling</a:t>
            </a:r>
          </a:p>
        </p:txBody>
      </p:sp>
      <p:sp>
        <p:nvSpPr>
          <p:cNvPr id="18" name="Rectangle: Rounded Corners 17">
            <a:extLst>
              <a:ext uri="{FF2B5EF4-FFF2-40B4-BE49-F238E27FC236}">
                <a16:creationId xmlns:a16="http://schemas.microsoft.com/office/drawing/2014/main" id="{5875868D-ED38-413F-8B72-F549C65C464D}"/>
              </a:ext>
            </a:extLst>
          </p:cNvPr>
          <p:cNvSpPr/>
          <p:nvPr/>
        </p:nvSpPr>
        <p:spPr>
          <a:xfrm>
            <a:off x="7576736" y="3906571"/>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Localization</a:t>
            </a:r>
            <a:endParaRPr lang="en-US" sz="1400"/>
          </a:p>
        </p:txBody>
      </p:sp>
      <p:sp>
        <p:nvSpPr>
          <p:cNvPr id="19" name="Rectangle: Rounded Corners 18">
            <a:extLst>
              <a:ext uri="{FF2B5EF4-FFF2-40B4-BE49-F238E27FC236}">
                <a16:creationId xmlns:a16="http://schemas.microsoft.com/office/drawing/2014/main" id="{41C5AE5E-B6B2-4298-885C-80A2E71B1D79}"/>
              </a:ext>
            </a:extLst>
          </p:cNvPr>
          <p:cNvSpPr/>
          <p:nvPr/>
        </p:nvSpPr>
        <p:spPr>
          <a:xfrm>
            <a:off x="7576736" y="4724270"/>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Prediction</a:t>
            </a:r>
          </a:p>
        </p:txBody>
      </p:sp>
      <p:sp>
        <p:nvSpPr>
          <p:cNvPr id="20" name="Rectangle: Rounded Corners 19">
            <a:extLst>
              <a:ext uri="{FF2B5EF4-FFF2-40B4-BE49-F238E27FC236}">
                <a16:creationId xmlns:a16="http://schemas.microsoft.com/office/drawing/2014/main" id="{2126E451-781C-4011-BD3C-08350AD34DFE}"/>
              </a:ext>
            </a:extLst>
          </p:cNvPr>
          <p:cNvSpPr/>
          <p:nvPr/>
        </p:nvSpPr>
        <p:spPr>
          <a:xfrm>
            <a:off x="7398326" y="5944316"/>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Vehicle Action</a:t>
            </a:r>
          </a:p>
        </p:txBody>
      </p:sp>
      <p:cxnSp>
        <p:nvCxnSpPr>
          <p:cNvPr id="21" name="Straight Arrow Connector 20">
            <a:extLst>
              <a:ext uri="{FF2B5EF4-FFF2-40B4-BE49-F238E27FC236}">
                <a16:creationId xmlns:a16="http://schemas.microsoft.com/office/drawing/2014/main" id="{3C5B566A-82B6-49BE-95D7-1DEA3F3CC621}"/>
              </a:ext>
            </a:extLst>
          </p:cNvPr>
          <p:cNvCxnSpPr>
            <a:stCxn id="13" idx="2"/>
            <a:endCxn id="14" idx="0"/>
          </p:cNvCxnSpPr>
          <p:nvPr/>
        </p:nvCxnSpPr>
        <p:spPr>
          <a:xfrm>
            <a:off x="8362920" y="1919440"/>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BB70B3FD-5F9E-4DDD-93DF-52FF306253B1}"/>
              </a:ext>
            </a:extLst>
          </p:cNvPr>
          <p:cNvCxnSpPr>
            <a:cxnSpLocks/>
          </p:cNvCxnSpPr>
          <p:nvPr/>
        </p:nvCxnSpPr>
        <p:spPr>
          <a:xfrm>
            <a:off x="8362006" y="2750795"/>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52DDDECE-9BC1-457B-A8A7-A923537CCAE4}"/>
              </a:ext>
            </a:extLst>
          </p:cNvPr>
          <p:cNvCxnSpPr>
            <a:cxnSpLocks/>
            <a:stCxn id="15" idx="2"/>
            <a:endCxn id="20" idx="0"/>
          </p:cNvCxnSpPr>
          <p:nvPr/>
        </p:nvCxnSpPr>
        <p:spPr>
          <a:xfrm flipH="1">
            <a:off x="8362006" y="5652655"/>
            <a:ext cx="914" cy="291661"/>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nvGrpSpPr>
          <p:cNvPr id="24" name="Group 23">
            <a:extLst>
              <a:ext uri="{FF2B5EF4-FFF2-40B4-BE49-F238E27FC236}">
                <a16:creationId xmlns:a16="http://schemas.microsoft.com/office/drawing/2014/main" id="{7E66A231-F1A3-4547-8AA8-7F5954A32A10}"/>
              </a:ext>
            </a:extLst>
          </p:cNvPr>
          <p:cNvGrpSpPr/>
          <p:nvPr/>
        </p:nvGrpSpPr>
        <p:grpSpPr>
          <a:xfrm>
            <a:off x="10129883" y="4224540"/>
            <a:ext cx="927652" cy="798629"/>
            <a:chOff x="2283262" y="2266963"/>
            <a:chExt cx="927652" cy="798629"/>
          </a:xfrm>
          <a:solidFill>
            <a:schemeClr val="bg1"/>
          </a:solidFill>
        </p:grpSpPr>
        <p:sp>
          <p:nvSpPr>
            <p:cNvPr id="25" name="Oval 24">
              <a:extLst>
                <a:ext uri="{FF2B5EF4-FFF2-40B4-BE49-F238E27FC236}">
                  <a16:creationId xmlns:a16="http://schemas.microsoft.com/office/drawing/2014/main" id="{2B133D00-4C13-4A3A-9A23-BDF0122DF162}"/>
                </a:ext>
              </a:extLst>
            </p:cNvPr>
            <p:cNvSpPr/>
            <p:nvPr/>
          </p:nvSpPr>
          <p:spPr>
            <a:xfrm>
              <a:off x="2283262" y="22669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C8D98B-67B4-4187-8E14-6357EC9BBC47}"/>
                </a:ext>
              </a:extLst>
            </p:cNvPr>
            <p:cNvSpPr/>
            <p:nvPr/>
          </p:nvSpPr>
          <p:spPr>
            <a:xfrm>
              <a:off x="2283262" y="25717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26BFE89-B8E8-4F52-9D6B-2BDD44012896}"/>
                </a:ext>
              </a:extLst>
            </p:cNvPr>
            <p:cNvSpPr/>
            <p:nvPr/>
          </p:nvSpPr>
          <p:spPr>
            <a:xfrm>
              <a:off x="2283262" y="2879554"/>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690EBDF-38C1-4678-8855-64767A0B5753}"/>
                </a:ext>
              </a:extLst>
            </p:cNvPr>
            <p:cNvSpPr/>
            <p:nvPr/>
          </p:nvSpPr>
          <p:spPr>
            <a:xfrm>
              <a:off x="2654753" y="22669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2168B52-3EC4-4E59-8FCC-40F18C0C1857}"/>
                </a:ext>
              </a:extLst>
            </p:cNvPr>
            <p:cNvSpPr/>
            <p:nvPr/>
          </p:nvSpPr>
          <p:spPr>
            <a:xfrm>
              <a:off x="2654753" y="25717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3C3705-7566-4546-A07B-74E858ABDD54}"/>
                </a:ext>
              </a:extLst>
            </p:cNvPr>
            <p:cNvSpPr/>
            <p:nvPr/>
          </p:nvSpPr>
          <p:spPr>
            <a:xfrm>
              <a:off x="2654069" y="2879554"/>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40A657D-F67A-4E05-9334-FAD3B31C0534}"/>
                </a:ext>
              </a:extLst>
            </p:cNvPr>
            <p:cNvSpPr/>
            <p:nvPr/>
          </p:nvSpPr>
          <p:spPr>
            <a:xfrm>
              <a:off x="3024876" y="2414676"/>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DA2287F-6BCE-4E45-BEE1-75A2887BC745}"/>
                </a:ext>
              </a:extLst>
            </p:cNvPr>
            <p:cNvSpPr/>
            <p:nvPr/>
          </p:nvSpPr>
          <p:spPr>
            <a:xfrm>
              <a:off x="3024876" y="2762148"/>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B4ADD88-050A-4317-B223-F682ECA2A7AE}"/>
                </a:ext>
              </a:extLst>
            </p:cNvPr>
            <p:cNvCxnSpPr>
              <a:stCxn id="25" idx="6"/>
              <a:endCxn id="28" idx="2"/>
            </p:cNvCxnSpPr>
            <p:nvPr/>
          </p:nvCxnSpPr>
          <p:spPr>
            <a:xfrm>
              <a:off x="2469300" y="2359982"/>
              <a:ext cx="185453"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A375535-BF30-48E6-B107-617E7757DA16}"/>
                </a:ext>
              </a:extLst>
            </p:cNvPr>
            <p:cNvCxnSpPr>
              <a:cxnSpLocks/>
              <a:stCxn id="26" idx="6"/>
              <a:endCxn id="29" idx="2"/>
            </p:cNvCxnSpPr>
            <p:nvPr/>
          </p:nvCxnSpPr>
          <p:spPr>
            <a:xfrm>
              <a:off x="2469300" y="2664782"/>
              <a:ext cx="185453"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B3E3070-9D73-4D19-8D8E-460BF3853980}"/>
                </a:ext>
              </a:extLst>
            </p:cNvPr>
            <p:cNvCxnSpPr>
              <a:cxnSpLocks/>
              <a:stCxn id="27" idx="6"/>
              <a:endCxn id="30" idx="2"/>
            </p:cNvCxnSpPr>
            <p:nvPr/>
          </p:nvCxnSpPr>
          <p:spPr>
            <a:xfrm>
              <a:off x="2469300" y="2972573"/>
              <a:ext cx="184769"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25A5EAC-0C9B-425A-B7BB-0870C538085E}"/>
                </a:ext>
              </a:extLst>
            </p:cNvPr>
            <p:cNvCxnSpPr>
              <a:cxnSpLocks/>
              <a:stCxn id="27" idx="6"/>
              <a:endCxn id="29" idx="3"/>
            </p:cNvCxnSpPr>
            <p:nvPr/>
          </p:nvCxnSpPr>
          <p:spPr>
            <a:xfrm flipV="1">
              <a:off x="2469300" y="2730556"/>
              <a:ext cx="212698" cy="2420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AABCE0F-C393-411E-AB50-89CDC0D9480B}"/>
                </a:ext>
              </a:extLst>
            </p:cNvPr>
            <p:cNvCxnSpPr>
              <a:cxnSpLocks/>
              <a:stCxn id="27" idx="6"/>
              <a:endCxn id="28" idx="3"/>
            </p:cNvCxnSpPr>
            <p:nvPr/>
          </p:nvCxnSpPr>
          <p:spPr>
            <a:xfrm flipV="1">
              <a:off x="2469300" y="2425756"/>
              <a:ext cx="212698" cy="5468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B7206B5-298A-41E0-A042-36CC0540C396}"/>
                </a:ext>
              </a:extLst>
            </p:cNvPr>
            <p:cNvCxnSpPr>
              <a:cxnSpLocks/>
              <a:stCxn id="26" idx="6"/>
              <a:endCxn id="30" idx="2"/>
            </p:cNvCxnSpPr>
            <p:nvPr/>
          </p:nvCxnSpPr>
          <p:spPr>
            <a:xfrm>
              <a:off x="2469300" y="2664782"/>
              <a:ext cx="184769" cy="307791"/>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049DA7-2995-4210-99CE-3D4A572E37D3}"/>
                </a:ext>
              </a:extLst>
            </p:cNvPr>
            <p:cNvCxnSpPr>
              <a:cxnSpLocks/>
              <a:stCxn id="26" idx="6"/>
              <a:endCxn id="28" idx="2"/>
            </p:cNvCxnSpPr>
            <p:nvPr/>
          </p:nvCxnSpPr>
          <p:spPr>
            <a:xfrm flipV="1">
              <a:off x="2469300" y="2359982"/>
              <a:ext cx="185453" cy="30480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701A2B3-9623-4770-937D-3D4E6641A930}"/>
                </a:ext>
              </a:extLst>
            </p:cNvPr>
            <p:cNvCxnSpPr>
              <a:cxnSpLocks/>
              <a:stCxn id="25" idx="6"/>
              <a:endCxn id="30" idx="1"/>
            </p:cNvCxnSpPr>
            <p:nvPr/>
          </p:nvCxnSpPr>
          <p:spPr>
            <a:xfrm>
              <a:off x="2469300" y="2359982"/>
              <a:ext cx="212014" cy="5468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21EA36-C9F3-4A63-A657-85D913A7978D}"/>
                </a:ext>
              </a:extLst>
            </p:cNvPr>
            <p:cNvCxnSpPr>
              <a:cxnSpLocks/>
              <a:stCxn id="25" idx="6"/>
              <a:endCxn id="29" idx="1"/>
            </p:cNvCxnSpPr>
            <p:nvPr/>
          </p:nvCxnSpPr>
          <p:spPr>
            <a:xfrm>
              <a:off x="2469300" y="2359982"/>
              <a:ext cx="212698" cy="239026"/>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965EF3A-8895-4BAB-BCFD-55EE3B64CCFB}"/>
                </a:ext>
              </a:extLst>
            </p:cNvPr>
            <p:cNvCxnSpPr>
              <a:cxnSpLocks/>
              <a:stCxn id="28" idx="6"/>
              <a:endCxn id="31" idx="2"/>
            </p:cNvCxnSpPr>
            <p:nvPr/>
          </p:nvCxnSpPr>
          <p:spPr>
            <a:xfrm>
              <a:off x="2840791" y="2359982"/>
              <a:ext cx="184085" cy="147713"/>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AA86D07-9B45-4772-8F86-F101B2818B32}"/>
                </a:ext>
              </a:extLst>
            </p:cNvPr>
            <p:cNvCxnSpPr>
              <a:cxnSpLocks/>
              <a:stCxn id="28" idx="6"/>
              <a:endCxn id="32" idx="1"/>
            </p:cNvCxnSpPr>
            <p:nvPr/>
          </p:nvCxnSpPr>
          <p:spPr>
            <a:xfrm>
              <a:off x="2840791" y="2359982"/>
              <a:ext cx="211330" cy="429411"/>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5ECB6C3-61AB-4E24-BE87-731CAEB7411D}"/>
                </a:ext>
              </a:extLst>
            </p:cNvPr>
            <p:cNvCxnSpPr>
              <a:cxnSpLocks/>
              <a:stCxn id="29" idx="6"/>
              <a:endCxn id="31" idx="2"/>
            </p:cNvCxnSpPr>
            <p:nvPr/>
          </p:nvCxnSpPr>
          <p:spPr>
            <a:xfrm flipV="1">
              <a:off x="2840791" y="2507695"/>
              <a:ext cx="184085" cy="15708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FF8D6CE-7809-4C5B-89A6-CC05DDAACC25}"/>
                </a:ext>
              </a:extLst>
            </p:cNvPr>
            <p:cNvCxnSpPr>
              <a:cxnSpLocks/>
              <a:stCxn id="29" idx="6"/>
              <a:endCxn id="32" idx="2"/>
            </p:cNvCxnSpPr>
            <p:nvPr/>
          </p:nvCxnSpPr>
          <p:spPr>
            <a:xfrm>
              <a:off x="2840791" y="2664782"/>
              <a:ext cx="184085" cy="190385"/>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75BDCC9-3174-46EC-B7BA-40B7DDF97194}"/>
                </a:ext>
              </a:extLst>
            </p:cNvPr>
            <p:cNvCxnSpPr>
              <a:cxnSpLocks/>
              <a:stCxn id="30" idx="6"/>
              <a:endCxn id="32" idx="2"/>
            </p:cNvCxnSpPr>
            <p:nvPr/>
          </p:nvCxnSpPr>
          <p:spPr>
            <a:xfrm flipV="1">
              <a:off x="2840107" y="2855167"/>
              <a:ext cx="184769" cy="117406"/>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65CA042-0CB3-4280-9A43-8E71894F4130}"/>
                </a:ext>
              </a:extLst>
            </p:cNvPr>
            <p:cNvCxnSpPr>
              <a:cxnSpLocks/>
              <a:stCxn id="30" idx="6"/>
              <a:endCxn id="31" idx="3"/>
            </p:cNvCxnSpPr>
            <p:nvPr/>
          </p:nvCxnSpPr>
          <p:spPr>
            <a:xfrm flipV="1">
              <a:off x="2840107" y="2573469"/>
              <a:ext cx="212014" cy="399104"/>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8" name="Rectangle: Rounded Corners 47">
            <a:extLst>
              <a:ext uri="{FF2B5EF4-FFF2-40B4-BE49-F238E27FC236}">
                <a16:creationId xmlns:a16="http://schemas.microsoft.com/office/drawing/2014/main" id="{5758E8B9-A277-4FBA-A7F1-3E1E4B6757FF}"/>
              </a:ext>
            </a:extLst>
          </p:cNvPr>
          <p:cNvSpPr/>
          <p:nvPr/>
        </p:nvSpPr>
        <p:spPr>
          <a:xfrm>
            <a:off x="7575822" y="5135709"/>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Human-Machine Interface</a:t>
            </a:r>
          </a:p>
        </p:txBody>
      </p:sp>
    </p:spTree>
    <p:extLst>
      <p:ext uri="{BB962C8B-B14F-4D97-AF65-F5344CB8AC3E}">
        <p14:creationId xmlns:p14="http://schemas.microsoft.com/office/powerpoint/2010/main" val="1126491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2AE4-CD17-4E75-BCB3-1E050CCFC6D3}"/>
              </a:ext>
            </a:extLst>
          </p:cNvPr>
          <p:cNvSpPr>
            <a:spLocks noGrp="1"/>
          </p:cNvSpPr>
          <p:nvPr>
            <p:ph type="title"/>
          </p:nvPr>
        </p:nvSpPr>
        <p:spPr/>
        <p:txBody>
          <a:bodyPr/>
          <a:lstStyle/>
          <a:p>
            <a:r>
              <a:rPr lang="en-US"/>
              <a:t>End-to-End Systems</a:t>
            </a:r>
          </a:p>
        </p:txBody>
      </p:sp>
      <p:sp>
        <p:nvSpPr>
          <p:cNvPr id="3" name="Content Placeholder 2">
            <a:extLst>
              <a:ext uri="{FF2B5EF4-FFF2-40B4-BE49-F238E27FC236}">
                <a16:creationId xmlns:a16="http://schemas.microsoft.com/office/drawing/2014/main" id="{1414E08C-ED40-4FDD-8961-97DE44D002BF}"/>
              </a:ext>
            </a:extLst>
          </p:cNvPr>
          <p:cNvSpPr>
            <a:spLocks noGrp="1"/>
          </p:cNvSpPr>
          <p:nvPr>
            <p:ph sz="quarter" idx="10"/>
          </p:nvPr>
        </p:nvSpPr>
        <p:spPr>
          <a:xfrm>
            <a:off x="521207" y="1315149"/>
            <a:ext cx="6696759" cy="5339765"/>
          </a:xfrm>
        </p:spPr>
        <p:txBody>
          <a:bodyPr>
            <a:normAutofit/>
          </a:bodyPr>
          <a:lstStyle/>
          <a:p>
            <a:r>
              <a:rPr lang="en-US" sz="1600" b="1" dirty="0"/>
              <a:t>Many people falsely believe that deep learning is central to “self-driving cars” on the road, but this is not true in practice. </a:t>
            </a:r>
          </a:p>
          <a:p>
            <a:r>
              <a:rPr lang="en-US" sz="1600" dirty="0"/>
              <a:t>There has been academic research using supervised deep learning, deep reinforcement learning, and </a:t>
            </a:r>
            <a:r>
              <a:rPr lang="en-US" sz="1600" dirty="0" err="1"/>
              <a:t>neuroevolution</a:t>
            </a:r>
            <a:r>
              <a:rPr lang="en-US" sz="1600" dirty="0"/>
              <a:t> to completely drive end-to-end with machine learning.</a:t>
            </a:r>
            <a:r>
              <a:rPr lang="en-US" sz="1600" baseline="30000" dirty="0"/>
              <a:t>1</a:t>
            </a:r>
          </a:p>
          <a:p>
            <a:r>
              <a:rPr lang="en-US" sz="1600" dirty="0"/>
              <a:t>These systems can perform on country roads and other predictable domains but have not worked well in urban environments. </a:t>
            </a:r>
          </a:p>
          <a:p>
            <a:r>
              <a:rPr lang="en-US" sz="1600" b="1" dirty="0"/>
              <a:t>Think of end-to-end as shoveling all sensor data (LIDAR, radar, camera) into a single neural network black box, and not having rules, safeguards, transparency, or sanity checks coded around it. </a:t>
            </a:r>
          </a:p>
          <a:p>
            <a:r>
              <a:rPr lang="en-US" sz="1600" dirty="0"/>
              <a:t>We just let it blindly crunch numbers and hope “it learns.” </a:t>
            </a:r>
          </a:p>
        </p:txBody>
      </p:sp>
      <p:sp>
        <p:nvSpPr>
          <p:cNvPr id="4" name="Rectangle: Rounded Corners 3">
            <a:extLst>
              <a:ext uri="{FF2B5EF4-FFF2-40B4-BE49-F238E27FC236}">
                <a16:creationId xmlns:a16="http://schemas.microsoft.com/office/drawing/2014/main" id="{3F7F9291-75F3-47F3-96F6-F3535744CB74}"/>
              </a:ext>
            </a:extLst>
          </p:cNvPr>
          <p:cNvSpPr/>
          <p:nvPr/>
        </p:nvSpPr>
        <p:spPr>
          <a:xfrm>
            <a:off x="9319214" y="1435608"/>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Environment</a:t>
            </a:r>
          </a:p>
        </p:txBody>
      </p:sp>
      <p:sp>
        <p:nvSpPr>
          <p:cNvPr id="5" name="Rectangle: Rounded Corners 4">
            <a:extLst>
              <a:ext uri="{FF2B5EF4-FFF2-40B4-BE49-F238E27FC236}">
                <a16:creationId xmlns:a16="http://schemas.microsoft.com/office/drawing/2014/main" id="{07CBD157-BBCF-4B2C-BA7D-90BED5C13FA8}"/>
              </a:ext>
            </a:extLst>
          </p:cNvPr>
          <p:cNvSpPr/>
          <p:nvPr/>
        </p:nvSpPr>
        <p:spPr>
          <a:xfrm>
            <a:off x="9319214" y="2266963"/>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Sensors</a:t>
            </a:r>
          </a:p>
        </p:txBody>
      </p:sp>
      <p:sp>
        <p:nvSpPr>
          <p:cNvPr id="6" name="Rectangle: Rounded Corners 5">
            <a:extLst>
              <a:ext uri="{FF2B5EF4-FFF2-40B4-BE49-F238E27FC236}">
                <a16:creationId xmlns:a16="http://schemas.microsoft.com/office/drawing/2014/main" id="{8A500903-F22F-4483-B328-3DCC1974E84B}"/>
              </a:ext>
            </a:extLst>
          </p:cNvPr>
          <p:cNvSpPr/>
          <p:nvPr/>
        </p:nvSpPr>
        <p:spPr>
          <a:xfrm>
            <a:off x="9319214" y="3098317"/>
            <a:ext cx="1927359" cy="26125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End-to-End</a:t>
            </a:r>
          </a:p>
          <a:p>
            <a:pPr algn="ctr"/>
            <a:r>
              <a:rPr lang="en-US"/>
              <a:t>Black Box</a:t>
            </a:r>
          </a:p>
          <a:p>
            <a:pPr algn="ctr"/>
            <a:endParaRPr lang="en-US"/>
          </a:p>
          <a:p>
            <a:pPr algn="ctr"/>
            <a:endParaRPr lang="en-US"/>
          </a:p>
          <a:p>
            <a:pPr algn="ctr"/>
            <a:endParaRPr lang="en-US"/>
          </a:p>
          <a:p>
            <a:pPr algn="ctr"/>
            <a:endParaRPr lang="en-US"/>
          </a:p>
          <a:p>
            <a:pPr algn="ctr"/>
            <a:endParaRPr lang="en-US"/>
          </a:p>
        </p:txBody>
      </p:sp>
      <p:sp>
        <p:nvSpPr>
          <p:cNvPr id="7" name="Rectangle: Rounded Corners 6">
            <a:extLst>
              <a:ext uri="{FF2B5EF4-FFF2-40B4-BE49-F238E27FC236}">
                <a16:creationId xmlns:a16="http://schemas.microsoft.com/office/drawing/2014/main" id="{76AC4410-4EE1-4FDF-B06B-C4678918A580}"/>
              </a:ext>
            </a:extLst>
          </p:cNvPr>
          <p:cNvSpPr/>
          <p:nvPr/>
        </p:nvSpPr>
        <p:spPr>
          <a:xfrm>
            <a:off x="9318300" y="6002553"/>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Vehicle Action</a:t>
            </a:r>
          </a:p>
        </p:txBody>
      </p:sp>
      <p:cxnSp>
        <p:nvCxnSpPr>
          <p:cNvPr id="8" name="Straight Arrow Connector 7">
            <a:extLst>
              <a:ext uri="{FF2B5EF4-FFF2-40B4-BE49-F238E27FC236}">
                <a16:creationId xmlns:a16="http://schemas.microsoft.com/office/drawing/2014/main" id="{6995EBEE-C100-4254-BB1D-1CDD12FDBBA3}"/>
              </a:ext>
            </a:extLst>
          </p:cNvPr>
          <p:cNvCxnSpPr>
            <a:stCxn id="4" idx="2"/>
            <a:endCxn id="5" idx="0"/>
          </p:cNvCxnSpPr>
          <p:nvPr/>
        </p:nvCxnSpPr>
        <p:spPr>
          <a:xfrm>
            <a:off x="10282894" y="1977677"/>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02D1F5F4-C484-4D7F-BC31-50D0EFF648F9}"/>
              </a:ext>
            </a:extLst>
          </p:cNvPr>
          <p:cNvCxnSpPr/>
          <p:nvPr/>
        </p:nvCxnSpPr>
        <p:spPr>
          <a:xfrm>
            <a:off x="10281980" y="2809032"/>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9AC46DF5-980B-418C-968E-92ED06687B75}"/>
              </a:ext>
            </a:extLst>
          </p:cNvPr>
          <p:cNvCxnSpPr>
            <a:cxnSpLocks/>
            <a:stCxn id="6" idx="2"/>
            <a:endCxn id="7" idx="0"/>
          </p:cNvCxnSpPr>
          <p:nvPr/>
        </p:nvCxnSpPr>
        <p:spPr>
          <a:xfrm flipH="1">
            <a:off x="10281980" y="5710892"/>
            <a:ext cx="914" cy="291661"/>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nvGrpSpPr>
          <p:cNvPr id="11" name="Group 10">
            <a:extLst>
              <a:ext uri="{FF2B5EF4-FFF2-40B4-BE49-F238E27FC236}">
                <a16:creationId xmlns:a16="http://schemas.microsoft.com/office/drawing/2014/main" id="{3DCE51E0-2F97-4C51-86DD-98D3129F2771}"/>
              </a:ext>
            </a:extLst>
          </p:cNvPr>
          <p:cNvGrpSpPr/>
          <p:nvPr/>
        </p:nvGrpSpPr>
        <p:grpSpPr>
          <a:xfrm>
            <a:off x="9818153" y="4282777"/>
            <a:ext cx="927652" cy="798629"/>
            <a:chOff x="2283262" y="2266963"/>
            <a:chExt cx="927652" cy="798629"/>
          </a:xfrm>
          <a:solidFill>
            <a:schemeClr val="bg1"/>
          </a:solidFill>
        </p:grpSpPr>
        <p:sp>
          <p:nvSpPr>
            <p:cNvPr id="12" name="Oval 11">
              <a:extLst>
                <a:ext uri="{FF2B5EF4-FFF2-40B4-BE49-F238E27FC236}">
                  <a16:creationId xmlns:a16="http://schemas.microsoft.com/office/drawing/2014/main" id="{908D178D-1372-4190-AD48-B0DE7661BB7D}"/>
                </a:ext>
              </a:extLst>
            </p:cNvPr>
            <p:cNvSpPr/>
            <p:nvPr/>
          </p:nvSpPr>
          <p:spPr>
            <a:xfrm>
              <a:off x="2283262" y="22669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2C3F7B-0A82-4852-902A-072AC9EBAA92}"/>
                </a:ext>
              </a:extLst>
            </p:cNvPr>
            <p:cNvSpPr/>
            <p:nvPr/>
          </p:nvSpPr>
          <p:spPr>
            <a:xfrm>
              <a:off x="2283262" y="25717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8CCF842-B3DA-4371-83EE-0E3DAB99F69D}"/>
                </a:ext>
              </a:extLst>
            </p:cNvPr>
            <p:cNvSpPr/>
            <p:nvPr/>
          </p:nvSpPr>
          <p:spPr>
            <a:xfrm>
              <a:off x="2283262" y="2879554"/>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A9FAC95-147C-4812-B49D-9BBF7C04676C}"/>
                </a:ext>
              </a:extLst>
            </p:cNvPr>
            <p:cNvSpPr/>
            <p:nvPr/>
          </p:nvSpPr>
          <p:spPr>
            <a:xfrm>
              <a:off x="2654753" y="22669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230593B-A4F9-49F8-8D57-C6B52220D603}"/>
                </a:ext>
              </a:extLst>
            </p:cNvPr>
            <p:cNvSpPr/>
            <p:nvPr/>
          </p:nvSpPr>
          <p:spPr>
            <a:xfrm>
              <a:off x="2654753" y="25717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7A6536B-1992-4453-A40B-52896AF6AD30}"/>
                </a:ext>
              </a:extLst>
            </p:cNvPr>
            <p:cNvSpPr/>
            <p:nvPr/>
          </p:nvSpPr>
          <p:spPr>
            <a:xfrm>
              <a:off x="2654069" y="2879554"/>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462705-60CB-4164-90CA-706669B21644}"/>
                </a:ext>
              </a:extLst>
            </p:cNvPr>
            <p:cNvSpPr/>
            <p:nvPr/>
          </p:nvSpPr>
          <p:spPr>
            <a:xfrm>
              <a:off x="3024876" y="2414676"/>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396A632-5489-4B52-8F00-E7A47E40A079}"/>
                </a:ext>
              </a:extLst>
            </p:cNvPr>
            <p:cNvSpPr/>
            <p:nvPr/>
          </p:nvSpPr>
          <p:spPr>
            <a:xfrm>
              <a:off x="3024876" y="2762148"/>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A69260E-35BE-405F-B9E8-362102AB6EE3}"/>
                </a:ext>
              </a:extLst>
            </p:cNvPr>
            <p:cNvCxnSpPr>
              <a:stCxn id="12" idx="6"/>
              <a:endCxn id="15" idx="2"/>
            </p:cNvCxnSpPr>
            <p:nvPr/>
          </p:nvCxnSpPr>
          <p:spPr>
            <a:xfrm>
              <a:off x="2469300" y="2359982"/>
              <a:ext cx="185453"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8611CC-4E52-4759-A221-659068942DB0}"/>
                </a:ext>
              </a:extLst>
            </p:cNvPr>
            <p:cNvCxnSpPr>
              <a:cxnSpLocks/>
              <a:stCxn id="13" idx="6"/>
              <a:endCxn id="16" idx="2"/>
            </p:cNvCxnSpPr>
            <p:nvPr/>
          </p:nvCxnSpPr>
          <p:spPr>
            <a:xfrm>
              <a:off x="2469300" y="2664782"/>
              <a:ext cx="185453"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F6D673-01E6-41BD-BE37-4956C46CC9A1}"/>
                </a:ext>
              </a:extLst>
            </p:cNvPr>
            <p:cNvCxnSpPr>
              <a:cxnSpLocks/>
              <a:stCxn id="14" idx="6"/>
              <a:endCxn id="17" idx="2"/>
            </p:cNvCxnSpPr>
            <p:nvPr/>
          </p:nvCxnSpPr>
          <p:spPr>
            <a:xfrm>
              <a:off x="2469300" y="2972573"/>
              <a:ext cx="184769"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4E3333-B211-49F0-93AA-06EAA4340BDA}"/>
                </a:ext>
              </a:extLst>
            </p:cNvPr>
            <p:cNvCxnSpPr>
              <a:cxnSpLocks/>
              <a:stCxn id="14" idx="6"/>
              <a:endCxn id="16" idx="3"/>
            </p:cNvCxnSpPr>
            <p:nvPr/>
          </p:nvCxnSpPr>
          <p:spPr>
            <a:xfrm flipV="1">
              <a:off x="2469300" y="2730556"/>
              <a:ext cx="212698" cy="2420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CB5F4AB-E506-4C1E-B44A-77C2A30E7D01}"/>
                </a:ext>
              </a:extLst>
            </p:cNvPr>
            <p:cNvCxnSpPr>
              <a:cxnSpLocks/>
              <a:stCxn id="14" idx="6"/>
              <a:endCxn id="15" idx="3"/>
            </p:cNvCxnSpPr>
            <p:nvPr/>
          </p:nvCxnSpPr>
          <p:spPr>
            <a:xfrm flipV="1">
              <a:off x="2469300" y="2425756"/>
              <a:ext cx="212698" cy="5468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A100A91-2FE4-4C4F-ADE4-B461BBF56273}"/>
                </a:ext>
              </a:extLst>
            </p:cNvPr>
            <p:cNvCxnSpPr>
              <a:cxnSpLocks/>
              <a:stCxn id="13" idx="6"/>
              <a:endCxn id="17" idx="2"/>
            </p:cNvCxnSpPr>
            <p:nvPr/>
          </p:nvCxnSpPr>
          <p:spPr>
            <a:xfrm>
              <a:off x="2469300" y="2664782"/>
              <a:ext cx="184769" cy="307791"/>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AB4EF53-F082-498D-A7E0-9B82DEDB2C72}"/>
                </a:ext>
              </a:extLst>
            </p:cNvPr>
            <p:cNvCxnSpPr>
              <a:cxnSpLocks/>
              <a:stCxn id="13" idx="6"/>
              <a:endCxn id="15" idx="2"/>
            </p:cNvCxnSpPr>
            <p:nvPr/>
          </p:nvCxnSpPr>
          <p:spPr>
            <a:xfrm flipV="1">
              <a:off x="2469300" y="2359982"/>
              <a:ext cx="185453" cy="30480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E2B4FE-50DC-4AED-AFEB-0799FFD4E628}"/>
                </a:ext>
              </a:extLst>
            </p:cNvPr>
            <p:cNvCxnSpPr>
              <a:cxnSpLocks/>
              <a:stCxn id="12" idx="6"/>
              <a:endCxn id="17" idx="1"/>
            </p:cNvCxnSpPr>
            <p:nvPr/>
          </p:nvCxnSpPr>
          <p:spPr>
            <a:xfrm>
              <a:off x="2469300" y="2359982"/>
              <a:ext cx="212014" cy="5468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BB6CF1D-481B-4424-837A-C0DD4353DC40}"/>
                </a:ext>
              </a:extLst>
            </p:cNvPr>
            <p:cNvCxnSpPr>
              <a:cxnSpLocks/>
              <a:stCxn id="12" idx="6"/>
              <a:endCxn id="16" idx="1"/>
            </p:cNvCxnSpPr>
            <p:nvPr/>
          </p:nvCxnSpPr>
          <p:spPr>
            <a:xfrm>
              <a:off x="2469300" y="2359982"/>
              <a:ext cx="212698" cy="239026"/>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BABF02-AE56-4E21-B9A9-C0A194487C1E}"/>
                </a:ext>
              </a:extLst>
            </p:cNvPr>
            <p:cNvCxnSpPr>
              <a:cxnSpLocks/>
              <a:stCxn id="15" idx="6"/>
              <a:endCxn id="18" idx="2"/>
            </p:cNvCxnSpPr>
            <p:nvPr/>
          </p:nvCxnSpPr>
          <p:spPr>
            <a:xfrm>
              <a:off x="2840791" y="2359982"/>
              <a:ext cx="184085" cy="147713"/>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C4F365-1A71-4553-8416-C937C61BE872}"/>
                </a:ext>
              </a:extLst>
            </p:cNvPr>
            <p:cNvCxnSpPr>
              <a:cxnSpLocks/>
              <a:stCxn id="15" idx="6"/>
              <a:endCxn id="19" idx="1"/>
            </p:cNvCxnSpPr>
            <p:nvPr/>
          </p:nvCxnSpPr>
          <p:spPr>
            <a:xfrm>
              <a:off x="2840791" y="2359982"/>
              <a:ext cx="211330" cy="429411"/>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4937FEA-763C-4A5D-8A03-72C99AA3C8F8}"/>
                </a:ext>
              </a:extLst>
            </p:cNvPr>
            <p:cNvCxnSpPr>
              <a:cxnSpLocks/>
              <a:stCxn id="16" idx="6"/>
              <a:endCxn id="18" idx="2"/>
            </p:cNvCxnSpPr>
            <p:nvPr/>
          </p:nvCxnSpPr>
          <p:spPr>
            <a:xfrm flipV="1">
              <a:off x="2840791" y="2507695"/>
              <a:ext cx="184085" cy="15708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A09125-3BE3-44AF-A6C0-E36743442DCC}"/>
                </a:ext>
              </a:extLst>
            </p:cNvPr>
            <p:cNvCxnSpPr>
              <a:cxnSpLocks/>
              <a:stCxn id="16" idx="6"/>
              <a:endCxn id="19" idx="2"/>
            </p:cNvCxnSpPr>
            <p:nvPr/>
          </p:nvCxnSpPr>
          <p:spPr>
            <a:xfrm>
              <a:off x="2840791" y="2664782"/>
              <a:ext cx="184085" cy="190385"/>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36CF5FA-3FF4-4D6D-A914-F02A1BE719CC}"/>
                </a:ext>
              </a:extLst>
            </p:cNvPr>
            <p:cNvCxnSpPr>
              <a:cxnSpLocks/>
              <a:stCxn id="17" idx="6"/>
              <a:endCxn id="19" idx="2"/>
            </p:cNvCxnSpPr>
            <p:nvPr/>
          </p:nvCxnSpPr>
          <p:spPr>
            <a:xfrm flipV="1">
              <a:off x="2840107" y="2855167"/>
              <a:ext cx="184769" cy="117406"/>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1E025D5-7AEE-4AD2-9EC4-3D54157AE933}"/>
                </a:ext>
              </a:extLst>
            </p:cNvPr>
            <p:cNvCxnSpPr>
              <a:cxnSpLocks/>
              <a:stCxn id="17" idx="6"/>
              <a:endCxn id="18" idx="3"/>
            </p:cNvCxnSpPr>
            <p:nvPr/>
          </p:nvCxnSpPr>
          <p:spPr>
            <a:xfrm flipV="1">
              <a:off x="2840107" y="2573469"/>
              <a:ext cx="212014" cy="399104"/>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Graphic 36" descr="Walk">
            <a:extLst>
              <a:ext uri="{FF2B5EF4-FFF2-40B4-BE49-F238E27FC236}">
                <a16:creationId xmlns:a16="http://schemas.microsoft.com/office/drawing/2014/main" id="{0532E382-D0EA-4342-9C47-32F67B52FE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415" y="3575008"/>
            <a:ext cx="914400" cy="914400"/>
          </a:xfrm>
          <a:prstGeom prst="rect">
            <a:avLst/>
          </a:prstGeom>
        </p:spPr>
      </p:pic>
      <p:pic>
        <p:nvPicPr>
          <p:cNvPr id="38" name="Graphic 37" descr="Taxi">
            <a:extLst>
              <a:ext uri="{FF2B5EF4-FFF2-40B4-BE49-F238E27FC236}">
                <a16:creationId xmlns:a16="http://schemas.microsoft.com/office/drawing/2014/main" id="{D5083929-C7C2-4AF5-A534-ACFB2168FB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4139" y="2139364"/>
            <a:ext cx="914400" cy="914400"/>
          </a:xfrm>
          <a:prstGeom prst="rect">
            <a:avLst/>
          </a:prstGeom>
        </p:spPr>
      </p:pic>
      <p:cxnSp>
        <p:nvCxnSpPr>
          <p:cNvPr id="41" name="Straight Connector 40">
            <a:extLst>
              <a:ext uri="{FF2B5EF4-FFF2-40B4-BE49-F238E27FC236}">
                <a16:creationId xmlns:a16="http://schemas.microsoft.com/office/drawing/2014/main" id="{EC92A347-3E7B-4F38-A3AB-FA07EE40C0F5}"/>
              </a:ext>
            </a:extLst>
          </p:cNvPr>
          <p:cNvCxnSpPr>
            <a:cxnSpLocks/>
          </p:cNvCxnSpPr>
          <p:nvPr/>
        </p:nvCxnSpPr>
        <p:spPr>
          <a:xfrm flipV="1">
            <a:off x="7084979" y="2326065"/>
            <a:ext cx="535636" cy="2115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4849CE-FEFB-4513-92CC-9F33A0CC538F}"/>
              </a:ext>
            </a:extLst>
          </p:cNvPr>
          <p:cNvCxnSpPr>
            <a:cxnSpLocks/>
          </p:cNvCxnSpPr>
          <p:nvPr/>
        </p:nvCxnSpPr>
        <p:spPr>
          <a:xfrm flipV="1">
            <a:off x="7370431" y="2339887"/>
            <a:ext cx="250184" cy="2183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7B403FF-F606-4165-8FB8-57A52C0A22B7}"/>
              </a:ext>
            </a:extLst>
          </p:cNvPr>
          <p:cNvCxnSpPr>
            <a:cxnSpLocks/>
          </p:cNvCxnSpPr>
          <p:nvPr/>
        </p:nvCxnSpPr>
        <p:spPr>
          <a:xfrm flipH="1" flipV="1">
            <a:off x="7632018" y="2339887"/>
            <a:ext cx="143290" cy="2101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2785A3-35EC-4754-9B0E-FC06E71F998F}"/>
              </a:ext>
            </a:extLst>
          </p:cNvPr>
          <p:cNvCxnSpPr>
            <a:cxnSpLocks/>
          </p:cNvCxnSpPr>
          <p:nvPr/>
        </p:nvCxnSpPr>
        <p:spPr>
          <a:xfrm flipH="1" flipV="1">
            <a:off x="7667268" y="2339887"/>
            <a:ext cx="525447" cy="2183622"/>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79C2534-AC94-436C-879C-2CFB850AFC1B}"/>
              </a:ext>
            </a:extLst>
          </p:cNvPr>
          <p:cNvSpPr txBox="1"/>
          <p:nvPr/>
        </p:nvSpPr>
        <p:spPr>
          <a:xfrm>
            <a:off x="7832856" y="2807717"/>
            <a:ext cx="1382113" cy="475275"/>
          </a:xfrm>
          <a:prstGeom prst="rect">
            <a:avLst/>
          </a:prstGeom>
        </p:spPr>
        <p:txBody>
          <a:bodyPr vert="horz" wrap="none" lIns="91440" tIns="45720" rIns="91440" bIns="45720" rtlCol="0">
            <a:normAutofit/>
          </a:bodyPr>
          <a:lstStyle/>
          <a:p>
            <a:pPr algn="l"/>
            <a:r>
              <a:rPr lang="en-US" sz="1200" dirty="0">
                <a:solidFill>
                  <a:srgbClr val="5B9BD5"/>
                </a:solidFill>
                <a:latin typeface="Consolas" panose="020B0609020204030204" pitchFamily="49" charset="0"/>
                <a:cs typeface="Segoe UI" panose="020B0502040204020203" pitchFamily="34" charset="0"/>
              </a:rPr>
              <a:t>CLASSIFY DATA…</a:t>
            </a:r>
          </a:p>
          <a:p>
            <a:pPr algn="l"/>
            <a:r>
              <a:rPr lang="en-US" sz="1200" dirty="0">
                <a:solidFill>
                  <a:srgbClr val="5B9BD5"/>
                </a:solidFill>
                <a:latin typeface="Consolas" panose="020B0609020204030204" pitchFamily="49" charset="0"/>
                <a:cs typeface="Segoe UI" panose="020B0502040204020203" pitchFamily="34" charset="0"/>
              </a:rPr>
              <a:t>BRAKE! </a:t>
            </a:r>
          </a:p>
        </p:txBody>
      </p:sp>
      <p:grpSp>
        <p:nvGrpSpPr>
          <p:cNvPr id="57" name="Group 56">
            <a:extLst>
              <a:ext uri="{FF2B5EF4-FFF2-40B4-BE49-F238E27FC236}">
                <a16:creationId xmlns:a16="http://schemas.microsoft.com/office/drawing/2014/main" id="{0E228DD1-5801-4EDC-998F-1E41A49E1DCD}"/>
              </a:ext>
            </a:extLst>
          </p:cNvPr>
          <p:cNvGrpSpPr/>
          <p:nvPr/>
        </p:nvGrpSpPr>
        <p:grpSpPr>
          <a:xfrm>
            <a:off x="8149195" y="2266963"/>
            <a:ext cx="539681" cy="464619"/>
            <a:chOff x="2283262" y="2266963"/>
            <a:chExt cx="927652" cy="798629"/>
          </a:xfrm>
          <a:solidFill>
            <a:schemeClr val="tx1"/>
          </a:solidFill>
        </p:grpSpPr>
        <p:sp>
          <p:nvSpPr>
            <p:cNvPr id="58" name="Oval 57">
              <a:extLst>
                <a:ext uri="{FF2B5EF4-FFF2-40B4-BE49-F238E27FC236}">
                  <a16:creationId xmlns:a16="http://schemas.microsoft.com/office/drawing/2014/main" id="{9D795909-C4EC-4240-B016-4B6BA7EB1798}"/>
                </a:ext>
              </a:extLst>
            </p:cNvPr>
            <p:cNvSpPr/>
            <p:nvPr/>
          </p:nvSpPr>
          <p:spPr>
            <a:xfrm>
              <a:off x="2283262" y="2266963"/>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E21AC07-F49B-4D08-9A7B-C40ED5515D59}"/>
                </a:ext>
              </a:extLst>
            </p:cNvPr>
            <p:cNvSpPr/>
            <p:nvPr/>
          </p:nvSpPr>
          <p:spPr>
            <a:xfrm>
              <a:off x="2283262" y="2571763"/>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F529354-093E-462B-A90E-BEEDD465E737}"/>
                </a:ext>
              </a:extLst>
            </p:cNvPr>
            <p:cNvSpPr/>
            <p:nvPr/>
          </p:nvSpPr>
          <p:spPr>
            <a:xfrm>
              <a:off x="2283262" y="2879554"/>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6A52678-57B7-44F1-9447-9AF874A4DF5C}"/>
                </a:ext>
              </a:extLst>
            </p:cNvPr>
            <p:cNvSpPr/>
            <p:nvPr/>
          </p:nvSpPr>
          <p:spPr>
            <a:xfrm>
              <a:off x="2654753" y="2266963"/>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DF4256B-0B80-4E33-A762-0AD8C88BF1EB}"/>
                </a:ext>
              </a:extLst>
            </p:cNvPr>
            <p:cNvSpPr/>
            <p:nvPr/>
          </p:nvSpPr>
          <p:spPr>
            <a:xfrm>
              <a:off x="2654753" y="2571763"/>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D80897F-F624-43D4-B68F-279EB99E1DE5}"/>
                </a:ext>
              </a:extLst>
            </p:cNvPr>
            <p:cNvSpPr/>
            <p:nvPr/>
          </p:nvSpPr>
          <p:spPr>
            <a:xfrm>
              <a:off x="2654069" y="2879554"/>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1072EA9-B1FB-4E7F-A40C-1EF91F7BACB4}"/>
                </a:ext>
              </a:extLst>
            </p:cNvPr>
            <p:cNvSpPr/>
            <p:nvPr/>
          </p:nvSpPr>
          <p:spPr>
            <a:xfrm>
              <a:off x="3024876" y="2414676"/>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9E9D54B-D301-45A5-AC23-EEE52E8CD4F5}"/>
                </a:ext>
              </a:extLst>
            </p:cNvPr>
            <p:cNvSpPr/>
            <p:nvPr/>
          </p:nvSpPr>
          <p:spPr>
            <a:xfrm>
              <a:off x="3024876" y="2762148"/>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FD799F58-7944-4B42-BC29-2BD773951032}"/>
                </a:ext>
              </a:extLst>
            </p:cNvPr>
            <p:cNvCxnSpPr>
              <a:stCxn id="58" idx="6"/>
              <a:endCxn id="61" idx="2"/>
            </p:cNvCxnSpPr>
            <p:nvPr/>
          </p:nvCxnSpPr>
          <p:spPr>
            <a:xfrm>
              <a:off x="2469300" y="2359982"/>
              <a:ext cx="185453" cy="0"/>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A20478F-E206-43D2-8F31-FF0DBC8E4E11}"/>
                </a:ext>
              </a:extLst>
            </p:cNvPr>
            <p:cNvCxnSpPr>
              <a:cxnSpLocks/>
              <a:stCxn id="59" idx="6"/>
              <a:endCxn id="62" idx="2"/>
            </p:cNvCxnSpPr>
            <p:nvPr/>
          </p:nvCxnSpPr>
          <p:spPr>
            <a:xfrm>
              <a:off x="2469300" y="2664782"/>
              <a:ext cx="185453" cy="0"/>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716202B-DF9C-429D-9137-C15558C8077E}"/>
                </a:ext>
              </a:extLst>
            </p:cNvPr>
            <p:cNvCxnSpPr>
              <a:cxnSpLocks/>
              <a:stCxn id="60" idx="6"/>
              <a:endCxn id="63" idx="2"/>
            </p:cNvCxnSpPr>
            <p:nvPr/>
          </p:nvCxnSpPr>
          <p:spPr>
            <a:xfrm>
              <a:off x="2469300" y="2972573"/>
              <a:ext cx="184769" cy="0"/>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968259D-1D36-45B2-870B-9561803AA820}"/>
                </a:ext>
              </a:extLst>
            </p:cNvPr>
            <p:cNvCxnSpPr>
              <a:cxnSpLocks/>
              <a:stCxn id="60" idx="6"/>
              <a:endCxn id="62" idx="3"/>
            </p:cNvCxnSpPr>
            <p:nvPr/>
          </p:nvCxnSpPr>
          <p:spPr>
            <a:xfrm flipV="1">
              <a:off x="2469300" y="2730556"/>
              <a:ext cx="212698" cy="242017"/>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B498F2E-1DD4-4DB7-8A48-E5068265D322}"/>
                </a:ext>
              </a:extLst>
            </p:cNvPr>
            <p:cNvCxnSpPr>
              <a:cxnSpLocks/>
              <a:stCxn id="60" idx="6"/>
              <a:endCxn id="61" idx="3"/>
            </p:cNvCxnSpPr>
            <p:nvPr/>
          </p:nvCxnSpPr>
          <p:spPr>
            <a:xfrm flipV="1">
              <a:off x="2469300" y="2425756"/>
              <a:ext cx="212698" cy="546817"/>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88E7A5A-CC56-49FA-98D1-4C11DE99155A}"/>
                </a:ext>
              </a:extLst>
            </p:cNvPr>
            <p:cNvCxnSpPr>
              <a:cxnSpLocks/>
              <a:stCxn id="59" idx="6"/>
              <a:endCxn id="63" idx="2"/>
            </p:cNvCxnSpPr>
            <p:nvPr/>
          </p:nvCxnSpPr>
          <p:spPr>
            <a:xfrm>
              <a:off x="2469300" y="2664782"/>
              <a:ext cx="184769" cy="307791"/>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E908BD9-8815-409D-BBAB-8D10955372A9}"/>
                </a:ext>
              </a:extLst>
            </p:cNvPr>
            <p:cNvCxnSpPr>
              <a:cxnSpLocks/>
              <a:stCxn id="59" idx="6"/>
              <a:endCxn id="61" idx="2"/>
            </p:cNvCxnSpPr>
            <p:nvPr/>
          </p:nvCxnSpPr>
          <p:spPr>
            <a:xfrm flipV="1">
              <a:off x="2469300" y="2359982"/>
              <a:ext cx="185453" cy="304800"/>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A1FF3BA-0182-4459-8A39-BB90734B6F9F}"/>
                </a:ext>
              </a:extLst>
            </p:cNvPr>
            <p:cNvCxnSpPr>
              <a:cxnSpLocks/>
              <a:stCxn id="58" idx="6"/>
              <a:endCxn id="63" idx="1"/>
            </p:cNvCxnSpPr>
            <p:nvPr/>
          </p:nvCxnSpPr>
          <p:spPr>
            <a:xfrm>
              <a:off x="2469300" y="2359982"/>
              <a:ext cx="212014" cy="546817"/>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55DB524-1887-4D81-A648-F82A08445C96}"/>
                </a:ext>
              </a:extLst>
            </p:cNvPr>
            <p:cNvCxnSpPr>
              <a:cxnSpLocks/>
              <a:stCxn id="58" idx="6"/>
              <a:endCxn id="62" idx="1"/>
            </p:cNvCxnSpPr>
            <p:nvPr/>
          </p:nvCxnSpPr>
          <p:spPr>
            <a:xfrm>
              <a:off x="2469300" y="2359982"/>
              <a:ext cx="212698" cy="239026"/>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985AB34-ACE8-4123-A0B6-E1B1C64A561F}"/>
                </a:ext>
              </a:extLst>
            </p:cNvPr>
            <p:cNvCxnSpPr>
              <a:cxnSpLocks/>
              <a:stCxn id="61" idx="6"/>
              <a:endCxn id="64" idx="2"/>
            </p:cNvCxnSpPr>
            <p:nvPr/>
          </p:nvCxnSpPr>
          <p:spPr>
            <a:xfrm>
              <a:off x="2840791" y="2359982"/>
              <a:ext cx="184085" cy="147713"/>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38DA172-F8FE-496A-B9CA-F012FD6BCE29}"/>
                </a:ext>
              </a:extLst>
            </p:cNvPr>
            <p:cNvCxnSpPr>
              <a:cxnSpLocks/>
              <a:stCxn id="61" idx="6"/>
              <a:endCxn id="65" idx="1"/>
            </p:cNvCxnSpPr>
            <p:nvPr/>
          </p:nvCxnSpPr>
          <p:spPr>
            <a:xfrm>
              <a:off x="2840791" y="2359982"/>
              <a:ext cx="211330" cy="429411"/>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3880237-B118-414D-9C8C-4DB243B6EEFA}"/>
                </a:ext>
              </a:extLst>
            </p:cNvPr>
            <p:cNvCxnSpPr>
              <a:cxnSpLocks/>
              <a:stCxn id="62" idx="6"/>
              <a:endCxn id="64" idx="2"/>
            </p:cNvCxnSpPr>
            <p:nvPr/>
          </p:nvCxnSpPr>
          <p:spPr>
            <a:xfrm flipV="1">
              <a:off x="2840791" y="2507695"/>
              <a:ext cx="184085" cy="157087"/>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847FD13-6307-4CD2-9256-3174EF6EDCC2}"/>
                </a:ext>
              </a:extLst>
            </p:cNvPr>
            <p:cNvCxnSpPr>
              <a:cxnSpLocks/>
              <a:stCxn id="62" idx="6"/>
              <a:endCxn id="65" idx="2"/>
            </p:cNvCxnSpPr>
            <p:nvPr/>
          </p:nvCxnSpPr>
          <p:spPr>
            <a:xfrm>
              <a:off x="2840791" y="2664782"/>
              <a:ext cx="184085" cy="190385"/>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21C2948-20EB-4A88-B2D1-41275642AD38}"/>
                </a:ext>
              </a:extLst>
            </p:cNvPr>
            <p:cNvCxnSpPr>
              <a:cxnSpLocks/>
              <a:stCxn id="63" idx="6"/>
              <a:endCxn id="65" idx="2"/>
            </p:cNvCxnSpPr>
            <p:nvPr/>
          </p:nvCxnSpPr>
          <p:spPr>
            <a:xfrm flipV="1">
              <a:off x="2840107" y="2855167"/>
              <a:ext cx="184769" cy="117406"/>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51A4FF2-324C-41B4-B791-699BCF36FB20}"/>
                </a:ext>
              </a:extLst>
            </p:cNvPr>
            <p:cNvCxnSpPr>
              <a:cxnSpLocks/>
              <a:stCxn id="63" idx="6"/>
              <a:endCxn id="64" idx="3"/>
            </p:cNvCxnSpPr>
            <p:nvPr/>
          </p:nvCxnSpPr>
          <p:spPr>
            <a:xfrm flipV="1">
              <a:off x="2840107" y="2573469"/>
              <a:ext cx="212014" cy="399104"/>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CE512B17-2798-4B84-8FAD-2C3D909ACFD3}"/>
              </a:ext>
            </a:extLst>
          </p:cNvPr>
          <p:cNvSpPr txBox="1"/>
          <p:nvPr/>
        </p:nvSpPr>
        <p:spPr>
          <a:xfrm>
            <a:off x="250634" y="6581001"/>
            <a:ext cx="11941366" cy="276999"/>
          </a:xfrm>
          <a:prstGeom prst="rect">
            <a:avLst/>
          </a:prstGeom>
          <a:noFill/>
        </p:spPr>
        <p:txBody>
          <a:bodyPr wrap="square">
            <a:spAutoFit/>
          </a:bodyPr>
          <a:lstStyle/>
          <a:p>
            <a:r>
              <a:rPr lang="en-US" sz="1200" i="1">
                <a:solidFill>
                  <a:schemeClr val="bg1">
                    <a:lumMod val="65000"/>
                  </a:schemeClr>
                </a:solidFill>
                <a:effectLst/>
                <a:latin typeface="Calibri" panose="020F0502020204030204" pitchFamily="34" charset="0"/>
                <a:ea typeface="Calibri" panose="020F0502020204030204" pitchFamily="34" charset="0"/>
              </a:rPr>
              <a:t>SOURCE: </a:t>
            </a:r>
            <a:r>
              <a:rPr lang="en-US" sz="1200" i="1" err="1">
                <a:solidFill>
                  <a:schemeClr val="bg1">
                    <a:lumMod val="65000"/>
                  </a:schemeClr>
                </a:solidFill>
                <a:effectLst/>
                <a:latin typeface="Calibri" panose="020F0502020204030204" pitchFamily="34" charset="0"/>
                <a:ea typeface="Calibri" panose="020F0502020204030204" pitchFamily="34" charset="0"/>
              </a:rPr>
              <a:t>Yurtsever</a:t>
            </a:r>
            <a:r>
              <a:rPr lang="en-US" sz="1200" i="1">
                <a:solidFill>
                  <a:schemeClr val="bg1">
                    <a:lumMod val="65000"/>
                  </a:schemeClr>
                </a:solidFill>
                <a:effectLst/>
                <a:latin typeface="Calibri" panose="020F0502020204030204" pitchFamily="34" charset="0"/>
                <a:ea typeface="Calibri" panose="020F0502020204030204" pitchFamily="34" charset="0"/>
              </a:rPr>
              <a:t>, E., Lambert, J., Carballo, A., &amp; Takeda, K. (2020). A survey of autonomous driving: Common practices and emerging technologies. IEEE Access, 8, 58443-58469.</a:t>
            </a:r>
            <a:endParaRPr lang="en-US" sz="1200" i="1">
              <a:solidFill>
                <a:schemeClr val="bg1">
                  <a:lumMod val="65000"/>
                </a:schemeClr>
              </a:solidFill>
            </a:endParaRPr>
          </a:p>
        </p:txBody>
      </p:sp>
    </p:spTree>
    <p:extLst>
      <p:ext uri="{BB962C8B-B14F-4D97-AF65-F5344CB8AC3E}">
        <p14:creationId xmlns:p14="http://schemas.microsoft.com/office/powerpoint/2010/main" val="1231490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2AE4-CD17-4E75-BCB3-1E050CCFC6D3}"/>
              </a:ext>
            </a:extLst>
          </p:cNvPr>
          <p:cNvSpPr>
            <a:spLocks noGrp="1"/>
          </p:cNvSpPr>
          <p:nvPr>
            <p:ph type="title"/>
          </p:nvPr>
        </p:nvSpPr>
        <p:spPr/>
        <p:txBody>
          <a:bodyPr/>
          <a:lstStyle/>
          <a:p>
            <a:r>
              <a:rPr lang="en-US"/>
              <a:t>End-to-End Systems</a:t>
            </a:r>
          </a:p>
        </p:txBody>
      </p:sp>
      <p:sp>
        <p:nvSpPr>
          <p:cNvPr id="3" name="Content Placeholder 2">
            <a:extLst>
              <a:ext uri="{FF2B5EF4-FFF2-40B4-BE49-F238E27FC236}">
                <a16:creationId xmlns:a16="http://schemas.microsoft.com/office/drawing/2014/main" id="{1414E08C-ED40-4FDD-8961-97DE44D002BF}"/>
              </a:ext>
            </a:extLst>
          </p:cNvPr>
          <p:cNvSpPr>
            <a:spLocks noGrp="1"/>
          </p:cNvSpPr>
          <p:nvPr>
            <p:ph sz="quarter" idx="10"/>
          </p:nvPr>
        </p:nvSpPr>
        <p:spPr>
          <a:xfrm>
            <a:off x="577168" y="1241236"/>
            <a:ext cx="6200118" cy="5339765"/>
          </a:xfrm>
        </p:spPr>
        <p:txBody>
          <a:bodyPr>
            <a:normAutofit fontScale="92500" lnSpcReduction="10000"/>
          </a:bodyPr>
          <a:lstStyle/>
          <a:p>
            <a:r>
              <a:rPr lang="en-US" sz="1600" b="1" dirty="0"/>
              <a:t>End-to-end systems have practical challenges, which is why “self-driving” vendors/manufacturers use modular systems.</a:t>
            </a:r>
            <a:r>
              <a:rPr lang="en-US" sz="1600" b="1" baseline="30000" dirty="0"/>
              <a:t>1</a:t>
            </a:r>
          </a:p>
          <a:p>
            <a:r>
              <a:rPr lang="en-US" sz="1600" dirty="0"/>
              <a:t>Supervised deep learning trains itself based on human driver data (e.g. Tesla) but it does not generalize well, and locale datasets become a key strategy.</a:t>
            </a:r>
            <a:endParaRPr lang="en-US" sz="1600" baseline="30000" dirty="0"/>
          </a:p>
          <a:p>
            <a:r>
              <a:rPr lang="en-US" sz="1600" dirty="0"/>
              <a:t>Deep reinforcement learning learns the optimal way to drive, but either requires simulation or constant online data entry to “correct” actions and even then, it does not perform.</a:t>
            </a:r>
          </a:p>
          <a:p>
            <a:r>
              <a:rPr lang="en-US" sz="1600" dirty="0"/>
              <a:t>Safety and interpretability features are virtually non-existent due to lack of modules.</a:t>
            </a:r>
          </a:p>
          <a:p>
            <a:r>
              <a:rPr lang="en-US" sz="1600" b="1" dirty="0"/>
              <a:t>Getting a </a:t>
            </a:r>
            <a:r>
              <a:rPr lang="en-US" sz="1600" b="1" dirty="0">
                <a:solidFill>
                  <a:srgbClr val="FF0000"/>
                </a:solidFill>
              </a:rPr>
              <a:t>ground truth </a:t>
            </a:r>
            <a:r>
              <a:rPr lang="en-US" sz="1600" b="1" dirty="0"/>
              <a:t>dataset, or a training dataset that perfectly captures human driver behavior (or any ideal model behavior) is also a barrier. </a:t>
            </a:r>
          </a:p>
        </p:txBody>
      </p:sp>
      <p:sp>
        <p:nvSpPr>
          <p:cNvPr id="4" name="TextBox 3">
            <a:extLst>
              <a:ext uri="{FF2B5EF4-FFF2-40B4-BE49-F238E27FC236}">
                <a16:creationId xmlns:a16="http://schemas.microsoft.com/office/drawing/2014/main" id="{52F1B051-04F7-4F5B-A5A6-26671CFC7C75}"/>
              </a:ext>
            </a:extLst>
          </p:cNvPr>
          <p:cNvSpPr txBox="1"/>
          <p:nvPr/>
        </p:nvSpPr>
        <p:spPr>
          <a:xfrm>
            <a:off x="250634" y="6581001"/>
            <a:ext cx="11941366" cy="276999"/>
          </a:xfrm>
          <a:prstGeom prst="rect">
            <a:avLst/>
          </a:prstGeom>
          <a:noFill/>
        </p:spPr>
        <p:txBody>
          <a:bodyPr wrap="square">
            <a:spAutoFit/>
          </a:bodyPr>
          <a:lstStyle/>
          <a:p>
            <a:r>
              <a:rPr lang="en-US" sz="1200" i="1">
                <a:solidFill>
                  <a:schemeClr val="bg1">
                    <a:lumMod val="65000"/>
                  </a:schemeClr>
                </a:solidFill>
                <a:effectLst/>
                <a:latin typeface="Calibri" panose="020F0502020204030204" pitchFamily="34" charset="0"/>
                <a:ea typeface="Calibri" panose="020F0502020204030204" pitchFamily="34" charset="0"/>
              </a:rPr>
              <a:t>SOURCE: </a:t>
            </a:r>
            <a:r>
              <a:rPr lang="en-US" sz="1200" i="1" err="1">
                <a:solidFill>
                  <a:schemeClr val="bg1">
                    <a:lumMod val="65000"/>
                  </a:schemeClr>
                </a:solidFill>
                <a:effectLst/>
                <a:latin typeface="Calibri" panose="020F0502020204030204" pitchFamily="34" charset="0"/>
                <a:ea typeface="Calibri" panose="020F0502020204030204" pitchFamily="34" charset="0"/>
              </a:rPr>
              <a:t>Yurtsever</a:t>
            </a:r>
            <a:r>
              <a:rPr lang="en-US" sz="1200" i="1">
                <a:solidFill>
                  <a:schemeClr val="bg1">
                    <a:lumMod val="65000"/>
                  </a:schemeClr>
                </a:solidFill>
                <a:effectLst/>
                <a:latin typeface="Calibri" panose="020F0502020204030204" pitchFamily="34" charset="0"/>
                <a:ea typeface="Calibri" panose="020F0502020204030204" pitchFamily="34" charset="0"/>
              </a:rPr>
              <a:t>, E., Lambert, J., Carballo, A., &amp; Takeda, K. (2020). A survey of autonomous driving: Common practices and emerging technologies. IEEE Access, 8, 58443-58469.</a:t>
            </a:r>
            <a:endParaRPr lang="en-US" sz="1200" i="1">
              <a:solidFill>
                <a:schemeClr val="bg1">
                  <a:lumMod val="65000"/>
                </a:schemeClr>
              </a:solidFill>
            </a:endParaRPr>
          </a:p>
        </p:txBody>
      </p:sp>
      <p:sp>
        <p:nvSpPr>
          <p:cNvPr id="36" name="Rectangle: Rounded Corners 35">
            <a:extLst>
              <a:ext uri="{FF2B5EF4-FFF2-40B4-BE49-F238E27FC236}">
                <a16:creationId xmlns:a16="http://schemas.microsoft.com/office/drawing/2014/main" id="{C679F1DF-B545-471F-BDE2-E443147E9E63}"/>
              </a:ext>
            </a:extLst>
          </p:cNvPr>
          <p:cNvSpPr/>
          <p:nvPr/>
        </p:nvSpPr>
        <p:spPr>
          <a:xfrm>
            <a:off x="9319214" y="1435608"/>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Environment</a:t>
            </a:r>
          </a:p>
        </p:txBody>
      </p:sp>
      <p:sp>
        <p:nvSpPr>
          <p:cNvPr id="39" name="Rectangle: Rounded Corners 38">
            <a:extLst>
              <a:ext uri="{FF2B5EF4-FFF2-40B4-BE49-F238E27FC236}">
                <a16:creationId xmlns:a16="http://schemas.microsoft.com/office/drawing/2014/main" id="{AAAB45AF-6CC0-497A-B8A5-79638564FF9E}"/>
              </a:ext>
            </a:extLst>
          </p:cNvPr>
          <p:cNvSpPr/>
          <p:nvPr/>
        </p:nvSpPr>
        <p:spPr>
          <a:xfrm>
            <a:off x="9319214" y="2266963"/>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Sensors</a:t>
            </a:r>
          </a:p>
        </p:txBody>
      </p:sp>
      <p:sp>
        <p:nvSpPr>
          <p:cNvPr id="40" name="Rectangle: Rounded Corners 39">
            <a:extLst>
              <a:ext uri="{FF2B5EF4-FFF2-40B4-BE49-F238E27FC236}">
                <a16:creationId xmlns:a16="http://schemas.microsoft.com/office/drawing/2014/main" id="{6F246E7F-ECC9-4594-96BA-B83143AA7646}"/>
              </a:ext>
            </a:extLst>
          </p:cNvPr>
          <p:cNvSpPr/>
          <p:nvPr/>
        </p:nvSpPr>
        <p:spPr>
          <a:xfrm>
            <a:off x="9319214" y="3098317"/>
            <a:ext cx="1927359" cy="26125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End-to-End</a:t>
            </a:r>
          </a:p>
          <a:p>
            <a:pPr algn="ctr"/>
            <a:r>
              <a:rPr lang="en-US"/>
              <a:t>Black Box</a:t>
            </a:r>
          </a:p>
          <a:p>
            <a:pPr algn="ctr"/>
            <a:endParaRPr lang="en-US"/>
          </a:p>
          <a:p>
            <a:pPr algn="ctr"/>
            <a:endParaRPr lang="en-US"/>
          </a:p>
          <a:p>
            <a:pPr algn="ctr"/>
            <a:endParaRPr lang="en-US"/>
          </a:p>
          <a:p>
            <a:pPr algn="ctr"/>
            <a:endParaRPr lang="en-US"/>
          </a:p>
          <a:p>
            <a:pPr algn="ctr"/>
            <a:endParaRPr lang="en-US"/>
          </a:p>
        </p:txBody>
      </p:sp>
      <p:sp>
        <p:nvSpPr>
          <p:cNvPr id="45" name="Rectangle: Rounded Corners 44">
            <a:extLst>
              <a:ext uri="{FF2B5EF4-FFF2-40B4-BE49-F238E27FC236}">
                <a16:creationId xmlns:a16="http://schemas.microsoft.com/office/drawing/2014/main" id="{431D9603-6753-4C72-9E7A-55C00C5951AC}"/>
              </a:ext>
            </a:extLst>
          </p:cNvPr>
          <p:cNvSpPr/>
          <p:nvPr/>
        </p:nvSpPr>
        <p:spPr>
          <a:xfrm>
            <a:off x="9318300" y="6002553"/>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Vehicle Action</a:t>
            </a:r>
          </a:p>
        </p:txBody>
      </p:sp>
      <p:cxnSp>
        <p:nvCxnSpPr>
          <p:cNvPr id="47" name="Straight Arrow Connector 46">
            <a:extLst>
              <a:ext uri="{FF2B5EF4-FFF2-40B4-BE49-F238E27FC236}">
                <a16:creationId xmlns:a16="http://schemas.microsoft.com/office/drawing/2014/main" id="{3E0C5CBA-2342-404E-938D-BAC8E479AF34}"/>
              </a:ext>
            </a:extLst>
          </p:cNvPr>
          <p:cNvCxnSpPr>
            <a:stCxn id="36" idx="2"/>
            <a:endCxn id="39" idx="0"/>
          </p:cNvCxnSpPr>
          <p:nvPr/>
        </p:nvCxnSpPr>
        <p:spPr>
          <a:xfrm>
            <a:off x="10282894" y="1977677"/>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CFC70E1D-313F-474B-931F-F0AE12FDA20C}"/>
              </a:ext>
            </a:extLst>
          </p:cNvPr>
          <p:cNvCxnSpPr/>
          <p:nvPr/>
        </p:nvCxnSpPr>
        <p:spPr>
          <a:xfrm>
            <a:off x="10281980" y="2809032"/>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49" name="Straight Arrow Connector 48">
            <a:extLst>
              <a:ext uri="{FF2B5EF4-FFF2-40B4-BE49-F238E27FC236}">
                <a16:creationId xmlns:a16="http://schemas.microsoft.com/office/drawing/2014/main" id="{778C1F21-2291-493C-99E0-933319E020B5}"/>
              </a:ext>
            </a:extLst>
          </p:cNvPr>
          <p:cNvCxnSpPr>
            <a:cxnSpLocks/>
            <a:stCxn id="40" idx="2"/>
            <a:endCxn id="45" idx="0"/>
          </p:cNvCxnSpPr>
          <p:nvPr/>
        </p:nvCxnSpPr>
        <p:spPr>
          <a:xfrm flipH="1">
            <a:off x="10281980" y="5710892"/>
            <a:ext cx="914" cy="291661"/>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nvGrpSpPr>
          <p:cNvPr id="50" name="Group 49">
            <a:extLst>
              <a:ext uri="{FF2B5EF4-FFF2-40B4-BE49-F238E27FC236}">
                <a16:creationId xmlns:a16="http://schemas.microsoft.com/office/drawing/2014/main" id="{C7B1414D-EC65-4A7A-9887-6A362BAAAE01}"/>
              </a:ext>
            </a:extLst>
          </p:cNvPr>
          <p:cNvGrpSpPr/>
          <p:nvPr/>
        </p:nvGrpSpPr>
        <p:grpSpPr>
          <a:xfrm>
            <a:off x="9818153" y="4282777"/>
            <a:ext cx="927652" cy="798629"/>
            <a:chOff x="2283262" y="2266963"/>
            <a:chExt cx="927652" cy="798629"/>
          </a:xfrm>
          <a:solidFill>
            <a:schemeClr val="bg1"/>
          </a:solidFill>
        </p:grpSpPr>
        <p:sp>
          <p:nvSpPr>
            <p:cNvPr id="51" name="Oval 50">
              <a:extLst>
                <a:ext uri="{FF2B5EF4-FFF2-40B4-BE49-F238E27FC236}">
                  <a16:creationId xmlns:a16="http://schemas.microsoft.com/office/drawing/2014/main" id="{C238FF09-59B1-486F-8A26-1E86439BBF32}"/>
                </a:ext>
              </a:extLst>
            </p:cNvPr>
            <p:cNvSpPr/>
            <p:nvPr/>
          </p:nvSpPr>
          <p:spPr>
            <a:xfrm>
              <a:off x="2283262" y="22669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075CB71-717C-421B-BB34-A5B1F9C0B17F}"/>
                </a:ext>
              </a:extLst>
            </p:cNvPr>
            <p:cNvSpPr/>
            <p:nvPr/>
          </p:nvSpPr>
          <p:spPr>
            <a:xfrm>
              <a:off x="2283262" y="25717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CCDD88C-B249-4286-84F2-AC11937A977B}"/>
                </a:ext>
              </a:extLst>
            </p:cNvPr>
            <p:cNvSpPr/>
            <p:nvPr/>
          </p:nvSpPr>
          <p:spPr>
            <a:xfrm>
              <a:off x="2283262" y="2879554"/>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668CB64-7873-4F44-B098-EBDC381E1B8B}"/>
                </a:ext>
              </a:extLst>
            </p:cNvPr>
            <p:cNvSpPr/>
            <p:nvPr/>
          </p:nvSpPr>
          <p:spPr>
            <a:xfrm>
              <a:off x="2654753" y="22669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27604C-27A4-4948-B917-A68DB4F16651}"/>
                </a:ext>
              </a:extLst>
            </p:cNvPr>
            <p:cNvSpPr/>
            <p:nvPr/>
          </p:nvSpPr>
          <p:spPr>
            <a:xfrm>
              <a:off x="2654753" y="2571763"/>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11CC2C1-B7AD-41CC-B05E-FB143FD2AB91}"/>
                </a:ext>
              </a:extLst>
            </p:cNvPr>
            <p:cNvSpPr/>
            <p:nvPr/>
          </p:nvSpPr>
          <p:spPr>
            <a:xfrm>
              <a:off x="2654069" y="2879554"/>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C66E44C-F889-486E-9645-ACB213B53A70}"/>
                </a:ext>
              </a:extLst>
            </p:cNvPr>
            <p:cNvSpPr/>
            <p:nvPr/>
          </p:nvSpPr>
          <p:spPr>
            <a:xfrm>
              <a:off x="3024876" y="2414676"/>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C88CCD34-55DC-4D48-8957-C23814FB4764}"/>
                </a:ext>
              </a:extLst>
            </p:cNvPr>
            <p:cNvSpPr/>
            <p:nvPr/>
          </p:nvSpPr>
          <p:spPr>
            <a:xfrm>
              <a:off x="3024876" y="2762148"/>
              <a:ext cx="186038" cy="186038"/>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157EB554-3762-4AC3-BE20-B6587C153D6B}"/>
                </a:ext>
              </a:extLst>
            </p:cNvPr>
            <p:cNvCxnSpPr>
              <a:stCxn id="51" idx="6"/>
              <a:endCxn id="54" idx="2"/>
            </p:cNvCxnSpPr>
            <p:nvPr/>
          </p:nvCxnSpPr>
          <p:spPr>
            <a:xfrm>
              <a:off x="2469300" y="2359982"/>
              <a:ext cx="185453"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242E8DA-AF78-44B9-9965-C80B2DE06981}"/>
                </a:ext>
              </a:extLst>
            </p:cNvPr>
            <p:cNvCxnSpPr>
              <a:cxnSpLocks/>
              <a:stCxn id="52" idx="6"/>
              <a:endCxn id="55" idx="2"/>
            </p:cNvCxnSpPr>
            <p:nvPr/>
          </p:nvCxnSpPr>
          <p:spPr>
            <a:xfrm>
              <a:off x="2469300" y="2664782"/>
              <a:ext cx="185453"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57CBC3B-EB70-4BA9-BE92-D8055AF0A708}"/>
                </a:ext>
              </a:extLst>
            </p:cNvPr>
            <p:cNvCxnSpPr>
              <a:cxnSpLocks/>
              <a:stCxn id="53" idx="6"/>
              <a:endCxn id="56" idx="2"/>
            </p:cNvCxnSpPr>
            <p:nvPr/>
          </p:nvCxnSpPr>
          <p:spPr>
            <a:xfrm>
              <a:off x="2469300" y="2972573"/>
              <a:ext cx="184769" cy="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56F14C5-C455-49CB-B44C-F4D6220429AE}"/>
                </a:ext>
              </a:extLst>
            </p:cNvPr>
            <p:cNvCxnSpPr>
              <a:cxnSpLocks/>
              <a:stCxn id="53" idx="6"/>
              <a:endCxn id="55" idx="3"/>
            </p:cNvCxnSpPr>
            <p:nvPr/>
          </p:nvCxnSpPr>
          <p:spPr>
            <a:xfrm flipV="1">
              <a:off x="2469300" y="2730556"/>
              <a:ext cx="212698" cy="2420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55CD0C5-9D58-4DF6-ABB7-DCC2EB0615E2}"/>
                </a:ext>
              </a:extLst>
            </p:cNvPr>
            <p:cNvCxnSpPr>
              <a:cxnSpLocks/>
              <a:stCxn id="53" idx="6"/>
              <a:endCxn id="54" idx="3"/>
            </p:cNvCxnSpPr>
            <p:nvPr/>
          </p:nvCxnSpPr>
          <p:spPr>
            <a:xfrm flipV="1">
              <a:off x="2469300" y="2425756"/>
              <a:ext cx="212698" cy="5468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CF1DF8F-2DA7-4FDC-9180-904989B4E5F2}"/>
                </a:ext>
              </a:extLst>
            </p:cNvPr>
            <p:cNvCxnSpPr>
              <a:cxnSpLocks/>
              <a:stCxn id="52" idx="6"/>
              <a:endCxn id="56" idx="2"/>
            </p:cNvCxnSpPr>
            <p:nvPr/>
          </p:nvCxnSpPr>
          <p:spPr>
            <a:xfrm>
              <a:off x="2469300" y="2664782"/>
              <a:ext cx="184769" cy="307791"/>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10B51EE-C254-4EE0-8A33-C547A707421E}"/>
                </a:ext>
              </a:extLst>
            </p:cNvPr>
            <p:cNvCxnSpPr>
              <a:cxnSpLocks/>
              <a:stCxn id="52" idx="6"/>
              <a:endCxn id="54" idx="2"/>
            </p:cNvCxnSpPr>
            <p:nvPr/>
          </p:nvCxnSpPr>
          <p:spPr>
            <a:xfrm flipV="1">
              <a:off x="2469300" y="2359982"/>
              <a:ext cx="185453" cy="304800"/>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52998DD-99DB-47D0-A1E7-0BD6676ADCD9}"/>
                </a:ext>
              </a:extLst>
            </p:cNvPr>
            <p:cNvCxnSpPr>
              <a:cxnSpLocks/>
              <a:stCxn id="51" idx="6"/>
              <a:endCxn id="56" idx="1"/>
            </p:cNvCxnSpPr>
            <p:nvPr/>
          </p:nvCxnSpPr>
          <p:spPr>
            <a:xfrm>
              <a:off x="2469300" y="2359982"/>
              <a:ext cx="212014" cy="54681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748B438-A852-4846-A338-8BA20C5AAA26}"/>
                </a:ext>
              </a:extLst>
            </p:cNvPr>
            <p:cNvCxnSpPr>
              <a:cxnSpLocks/>
              <a:stCxn id="51" idx="6"/>
              <a:endCxn id="55" idx="1"/>
            </p:cNvCxnSpPr>
            <p:nvPr/>
          </p:nvCxnSpPr>
          <p:spPr>
            <a:xfrm>
              <a:off x="2469300" y="2359982"/>
              <a:ext cx="212698" cy="239026"/>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18D9D7E-7E6E-40F9-8BFF-677DA26232AA}"/>
                </a:ext>
              </a:extLst>
            </p:cNvPr>
            <p:cNvCxnSpPr>
              <a:cxnSpLocks/>
              <a:stCxn id="54" idx="6"/>
              <a:endCxn id="81" idx="2"/>
            </p:cNvCxnSpPr>
            <p:nvPr/>
          </p:nvCxnSpPr>
          <p:spPr>
            <a:xfrm>
              <a:off x="2840791" y="2359982"/>
              <a:ext cx="184085" cy="147713"/>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87FDF51-7899-4550-852B-29C41BF5E12A}"/>
                </a:ext>
              </a:extLst>
            </p:cNvPr>
            <p:cNvCxnSpPr>
              <a:cxnSpLocks/>
              <a:stCxn id="54" idx="6"/>
              <a:endCxn id="82" idx="1"/>
            </p:cNvCxnSpPr>
            <p:nvPr/>
          </p:nvCxnSpPr>
          <p:spPr>
            <a:xfrm>
              <a:off x="2840791" y="2359982"/>
              <a:ext cx="211330" cy="429411"/>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B5D6CA5-61FE-42CC-98A7-C2551706593D}"/>
                </a:ext>
              </a:extLst>
            </p:cNvPr>
            <p:cNvCxnSpPr>
              <a:cxnSpLocks/>
              <a:stCxn id="55" idx="6"/>
              <a:endCxn id="81" idx="2"/>
            </p:cNvCxnSpPr>
            <p:nvPr/>
          </p:nvCxnSpPr>
          <p:spPr>
            <a:xfrm flipV="1">
              <a:off x="2840791" y="2507695"/>
              <a:ext cx="184085" cy="157087"/>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9E99378-1AB5-4D79-9929-4A8FEDD520C1}"/>
                </a:ext>
              </a:extLst>
            </p:cNvPr>
            <p:cNvCxnSpPr>
              <a:cxnSpLocks/>
              <a:stCxn id="55" idx="6"/>
              <a:endCxn id="82" idx="2"/>
            </p:cNvCxnSpPr>
            <p:nvPr/>
          </p:nvCxnSpPr>
          <p:spPr>
            <a:xfrm>
              <a:off x="2840791" y="2664782"/>
              <a:ext cx="184085" cy="190385"/>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8CE58EA-563E-4C8B-8DF8-30BCE461D9DB}"/>
                </a:ext>
              </a:extLst>
            </p:cNvPr>
            <p:cNvCxnSpPr>
              <a:cxnSpLocks/>
              <a:stCxn id="56" idx="6"/>
              <a:endCxn id="82" idx="2"/>
            </p:cNvCxnSpPr>
            <p:nvPr/>
          </p:nvCxnSpPr>
          <p:spPr>
            <a:xfrm flipV="1">
              <a:off x="2840107" y="2855167"/>
              <a:ext cx="184769" cy="117406"/>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D963FAC-7F47-42C1-95C4-F70CCF9DEBE1}"/>
                </a:ext>
              </a:extLst>
            </p:cNvPr>
            <p:cNvCxnSpPr>
              <a:cxnSpLocks/>
              <a:stCxn id="56" idx="6"/>
              <a:endCxn id="81" idx="3"/>
            </p:cNvCxnSpPr>
            <p:nvPr/>
          </p:nvCxnSpPr>
          <p:spPr>
            <a:xfrm flipV="1">
              <a:off x="2840107" y="2573469"/>
              <a:ext cx="212014" cy="399104"/>
            </a:xfrm>
            <a:prstGeom prst="straightConnector1">
              <a:avLst/>
            </a:prstGeom>
            <a:grp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98" name="Graphic 97" descr="Walk">
            <a:extLst>
              <a:ext uri="{FF2B5EF4-FFF2-40B4-BE49-F238E27FC236}">
                <a16:creationId xmlns:a16="http://schemas.microsoft.com/office/drawing/2014/main" id="{947B603C-903A-4081-BD9C-97E3ADD9F8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415" y="3575008"/>
            <a:ext cx="914400" cy="914400"/>
          </a:xfrm>
          <a:prstGeom prst="rect">
            <a:avLst/>
          </a:prstGeom>
        </p:spPr>
      </p:pic>
      <p:pic>
        <p:nvPicPr>
          <p:cNvPr id="99" name="Graphic 98" descr="Taxi">
            <a:extLst>
              <a:ext uri="{FF2B5EF4-FFF2-40B4-BE49-F238E27FC236}">
                <a16:creationId xmlns:a16="http://schemas.microsoft.com/office/drawing/2014/main" id="{BE7834A5-4169-4DDF-A295-ACCA3E01AD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4139" y="2139364"/>
            <a:ext cx="914400" cy="914400"/>
          </a:xfrm>
          <a:prstGeom prst="rect">
            <a:avLst/>
          </a:prstGeom>
        </p:spPr>
      </p:pic>
      <p:cxnSp>
        <p:nvCxnSpPr>
          <p:cNvPr id="100" name="Straight Connector 99">
            <a:extLst>
              <a:ext uri="{FF2B5EF4-FFF2-40B4-BE49-F238E27FC236}">
                <a16:creationId xmlns:a16="http://schemas.microsoft.com/office/drawing/2014/main" id="{1F8FD104-9986-4B90-AE9F-4714B927F492}"/>
              </a:ext>
            </a:extLst>
          </p:cNvPr>
          <p:cNvCxnSpPr>
            <a:cxnSpLocks/>
          </p:cNvCxnSpPr>
          <p:nvPr/>
        </p:nvCxnSpPr>
        <p:spPr>
          <a:xfrm flipV="1">
            <a:off x="7084979" y="2326065"/>
            <a:ext cx="535636" cy="2115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BA7810E-1616-45B4-8743-1566BF69B8C8}"/>
              </a:ext>
            </a:extLst>
          </p:cNvPr>
          <p:cNvCxnSpPr>
            <a:cxnSpLocks/>
          </p:cNvCxnSpPr>
          <p:nvPr/>
        </p:nvCxnSpPr>
        <p:spPr>
          <a:xfrm flipV="1">
            <a:off x="7370431" y="2339887"/>
            <a:ext cx="250184" cy="2183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BA5107E-631D-462A-89D6-45274DEA60FD}"/>
              </a:ext>
            </a:extLst>
          </p:cNvPr>
          <p:cNvCxnSpPr>
            <a:cxnSpLocks/>
          </p:cNvCxnSpPr>
          <p:nvPr/>
        </p:nvCxnSpPr>
        <p:spPr>
          <a:xfrm flipH="1" flipV="1">
            <a:off x="7632018" y="2339887"/>
            <a:ext cx="143290" cy="2101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CFB03A9-B014-4A00-AEAB-BB420D5AAD35}"/>
              </a:ext>
            </a:extLst>
          </p:cNvPr>
          <p:cNvCxnSpPr>
            <a:cxnSpLocks/>
          </p:cNvCxnSpPr>
          <p:nvPr/>
        </p:nvCxnSpPr>
        <p:spPr>
          <a:xfrm flipH="1" flipV="1">
            <a:off x="7667268" y="2339887"/>
            <a:ext cx="525447" cy="2183622"/>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3D4B55F-65EB-4FC3-9251-83324EADE38C}"/>
              </a:ext>
            </a:extLst>
          </p:cNvPr>
          <p:cNvSpPr txBox="1"/>
          <p:nvPr/>
        </p:nvSpPr>
        <p:spPr>
          <a:xfrm>
            <a:off x="7832856" y="2807717"/>
            <a:ext cx="1382113" cy="475275"/>
          </a:xfrm>
          <a:prstGeom prst="rect">
            <a:avLst/>
          </a:prstGeom>
        </p:spPr>
        <p:txBody>
          <a:bodyPr vert="horz" wrap="none" lIns="91440" tIns="45720" rIns="91440" bIns="45720" rtlCol="0">
            <a:normAutofit/>
          </a:bodyPr>
          <a:lstStyle/>
          <a:p>
            <a:pPr algn="l"/>
            <a:r>
              <a:rPr lang="en-US" sz="1200" dirty="0">
                <a:solidFill>
                  <a:srgbClr val="5B9BD5"/>
                </a:solidFill>
                <a:latin typeface="Consolas" panose="020B0609020204030204" pitchFamily="49" charset="0"/>
                <a:cs typeface="Segoe UI" panose="020B0502040204020203" pitchFamily="34" charset="0"/>
              </a:rPr>
              <a:t>CLASSIFY DATA…</a:t>
            </a:r>
          </a:p>
          <a:p>
            <a:pPr algn="l"/>
            <a:r>
              <a:rPr lang="en-US" sz="1200" dirty="0">
                <a:solidFill>
                  <a:srgbClr val="5B9BD5"/>
                </a:solidFill>
                <a:latin typeface="Consolas" panose="020B0609020204030204" pitchFamily="49" charset="0"/>
                <a:cs typeface="Segoe UI" panose="020B0502040204020203" pitchFamily="34" charset="0"/>
              </a:rPr>
              <a:t>BRAKE! </a:t>
            </a:r>
          </a:p>
        </p:txBody>
      </p:sp>
      <p:grpSp>
        <p:nvGrpSpPr>
          <p:cNvPr id="105" name="Group 104">
            <a:extLst>
              <a:ext uri="{FF2B5EF4-FFF2-40B4-BE49-F238E27FC236}">
                <a16:creationId xmlns:a16="http://schemas.microsoft.com/office/drawing/2014/main" id="{89701FA4-DE6C-403D-A5B4-F95C0ED8F222}"/>
              </a:ext>
            </a:extLst>
          </p:cNvPr>
          <p:cNvGrpSpPr/>
          <p:nvPr/>
        </p:nvGrpSpPr>
        <p:grpSpPr>
          <a:xfrm>
            <a:off x="8149195" y="2266963"/>
            <a:ext cx="539681" cy="464619"/>
            <a:chOff x="2283262" y="2266963"/>
            <a:chExt cx="927652" cy="798629"/>
          </a:xfrm>
          <a:solidFill>
            <a:schemeClr val="tx1"/>
          </a:solidFill>
        </p:grpSpPr>
        <p:sp>
          <p:nvSpPr>
            <p:cNvPr id="106" name="Oval 105">
              <a:extLst>
                <a:ext uri="{FF2B5EF4-FFF2-40B4-BE49-F238E27FC236}">
                  <a16:creationId xmlns:a16="http://schemas.microsoft.com/office/drawing/2014/main" id="{FDE5826B-D0A3-409F-9BC4-702582F0B52C}"/>
                </a:ext>
              </a:extLst>
            </p:cNvPr>
            <p:cNvSpPr/>
            <p:nvPr/>
          </p:nvSpPr>
          <p:spPr>
            <a:xfrm>
              <a:off x="2283262" y="2266963"/>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33B8C9A5-610C-4752-844C-F974DD8B3249}"/>
                </a:ext>
              </a:extLst>
            </p:cNvPr>
            <p:cNvSpPr/>
            <p:nvPr/>
          </p:nvSpPr>
          <p:spPr>
            <a:xfrm>
              <a:off x="2283262" y="2571763"/>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B79CEA8-1806-43AA-8819-2A07D233B313}"/>
                </a:ext>
              </a:extLst>
            </p:cNvPr>
            <p:cNvSpPr/>
            <p:nvPr/>
          </p:nvSpPr>
          <p:spPr>
            <a:xfrm>
              <a:off x="2283262" y="2879554"/>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7250AEB-701B-49F5-A152-7B8FB4F9C86A}"/>
                </a:ext>
              </a:extLst>
            </p:cNvPr>
            <p:cNvSpPr/>
            <p:nvPr/>
          </p:nvSpPr>
          <p:spPr>
            <a:xfrm>
              <a:off x="2654753" y="2266963"/>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708C5727-49AE-43A9-AAAC-BD45697CA178}"/>
                </a:ext>
              </a:extLst>
            </p:cNvPr>
            <p:cNvSpPr/>
            <p:nvPr/>
          </p:nvSpPr>
          <p:spPr>
            <a:xfrm>
              <a:off x="2654753" y="2571763"/>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C3F3A5F3-FD0A-45B1-80E3-097CF712BE30}"/>
                </a:ext>
              </a:extLst>
            </p:cNvPr>
            <p:cNvSpPr/>
            <p:nvPr/>
          </p:nvSpPr>
          <p:spPr>
            <a:xfrm>
              <a:off x="2654069" y="2879554"/>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0D89ECE-33DC-4834-81A0-2BD3560C26A3}"/>
                </a:ext>
              </a:extLst>
            </p:cNvPr>
            <p:cNvSpPr/>
            <p:nvPr/>
          </p:nvSpPr>
          <p:spPr>
            <a:xfrm>
              <a:off x="3024876" y="2414676"/>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44DFB50-E438-4CDF-9A53-73DA9C41CAD3}"/>
                </a:ext>
              </a:extLst>
            </p:cNvPr>
            <p:cNvSpPr/>
            <p:nvPr/>
          </p:nvSpPr>
          <p:spPr>
            <a:xfrm>
              <a:off x="3024876" y="2762148"/>
              <a:ext cx="186038" cy="186038"/>
            </a:xfrm>
            <a:prstGeom prst="ellipse">
              <a:avLst/>
            </a:prstGeom>
            <a:grp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574A777D-20D0-4929-AA0F-A3EEBCCFF61C}"/>
                </a:ext>
              </a:extLst>
            </p:cNvPr>
            <p:cNvCxnSpPr>
              <a:stCxn id="106" idx="6"/>
              <a:endCxn id="109" idx="2"/>
            </p:cNvCxnSpPr>
            <p:nvPr/>
          </p:nvCxnSpPr>
          <p:spPr>
            <a:xfrm>
              <a:off x="2469300" y="2359982"/>
              <a:ext cx="185453" cy="0"/>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3155E06-DD78-4B8F-9D0B-EE753CC8D05A}"/>
                </a:ext>
              </a:extLst>
            </p:cNvPr>
            <p:cNvCxnSpPr>
              <a:cxnSpLocks/>
              <a:stCxn id="107" idx="6"/>
              <a:endCxn id="110" idx="2"/>
            </p:cNvCxnSpPr>
            <p:nvPr/>
          </p:nvCxnSpPr>
          <p:spPr>
            <a:xfrm>
              <a:off x="2469300" y="2664782"/>
              <a:ext cx="185453" cy="0"/>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0B1929C6-4097-487C-8EBB-76299A4C48A0}"/>
                </a:ext>
              </a:extLst>
            </p:cNvPr>
            <p:cNvCxnSpPr>
              <a:cxnSpLocks/>
              <a:stCxn id="108" idx="6"/>
              <a:endCxn id="111" idx="2"/>
            </p:cNvCxnSpPr>
            <p:nvPr/>
          </p:nvCxnSpPr>
          <p:spPr>
            <a:xfrm>
              <a:off x="2469300" y="2972573"/>
              <a:ext cx="184769" cy="0"/>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B0AFACF-32BF-4446-B847-90B48EA729ED}"/>
                </a:ext>
              </a:extLst>
            </p:cNvPr>
            <p:cNvCxnSpPr>
              <a:cxnSpLocks/>
              <a:stCxn id="108" idx="6"/>
              <a:endCxn id="110" idx="3"/>
            </p:cNvCxnSpPr>
            <p:nvPr/>
          </p:nvCxnSpPr>
          <p:spPr>
            <a:xfrm flipV="1">
              <a:off x="2469300" y="2730556"/>
              <a:ext cx="212698" cy="242017"/>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A6C0557-3C81-4991-84C3-7CC3782D8AEA}"/>
                </a:ext>
              </a:extLst>
            </p:cNvPr>
            <p:cNvCxnSpPr>
              <a:cxnSpLocks/>
              <a:stCxn id="108" idx="6"/>
              <a:endCxn id="109" idx="3"/>
            </p:cNvCxnSpPr>
            <p:nvPr/>
          </p:nvCxnSpPr>
          <p:spPr>
            <a:xfrm flipV="1">
              <a:off x="2469300" y="2425756"/>
              <a:ext cx="212698" cy="546817"/>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B9F1644-5793-4A20-B2A9-1D597BD12046}"/>
                </a:ext>
              </a:extLst>
            </p:cNvPr>
            <p:cNvCxnSpPr>
              <a:cxnSpLocks/>
              <a:stCxn id="107" idx="6"/>
              <a:endCxn id="111" idx="2"/>
            </p:cNvCxnSpPr>
            <p:nvPr/>
          </p:nvCxnSpPr>
          <p:spPr>
            <a:xfrm>
              <a:off x="2469300" y="2664782"/>
              <a:ext cx="184769" cy="307791"/>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6BF07A7-5B86-4CBF-A17A-93A8F3FF7F19}"/>
                </a:ext>
              </a:extLst>
            </p:cNvPr>
            <p:cNvCxnSpPr>
              <a:cxnSpLocks/>
              <a:stCxn id="107" idx="6"/>
              <a:endCxn id="109" idx="2"/>
            </p:cNvCxnSpPr>
            <p:nvPr/>
          </p:nvCxnSpPr>
          <p:spPr>
            <a:xfrm flipV="1">
              <a:off x="2469300" y="2359982"/>
              <a:ext cx="185453" cy="304800"/>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5A6B297-4C7F-48B3-8E0B-2ED21A47BBA9}"/>
                </a:ext>
              </a:extLst>
            </p:cNvPr>
            <p:cNvCxnSpPr>
              <a:cxnSpLocks/>
              <a:stCxn id="106" idx="6"/>
              <a:endCxn id="111" idx="1"/>
            </p:cNvCxnSpPr>
            <p:nvPr/>
          </p:nvCxnSpPr>
          <p:spPr>
            <a:xfrm>
              <a:off x="2469300" y="2359982"/>
              <a:ext cx="212014" cy="546817"/>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EB90ADE-FBD3-4171-AF32-6F4337F301A8}"/>
                </a:ext>
              </a:extLst>
            </p:cNvPr>
            <p:cNvCxnSpPr>
              <a:cxnSpLocks/>
              <a:stCxn id="106" idx="6"/>
              <a:endCxn id="110" idx="1"/>
            </p:cNvCxnSpPr>
            <p:nvPr/>
          </p:nvCxnSpPr>
          <p:spPr>
            <a:xfrm>
              <a:off x="2469300" y="2359982"/>
              <a:ext cx="212698" cy="239026"/>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B6B8586-323E-4B1D-B4AD-F211C471EE4E}"/>
                </a:ext>
              </a:extLst>
            </p:cNvPr>
            <p:cNvCxnSpPr>
              <a:cxnSpLocks/>
              <a:stCxn id="109" idx="6"/>
              <a:endCxn id="112" idx="2"/>
            </p:cNvCxnSpPr>
            <p:nvPr/>
          </p:nvCxnSpPr>
          <p:spPr>
            <a:xfrm>
              <a:off x="2840791" y="2359982"/>
              <a:ext cx="184085" cy="147713"/>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E4FDC06D-45D8-4F2D-8A2D-7E8F6A5FDBA0}"/>
                </a:ext>
              </a:extLst>
            </p:cNvPr>
            <p:cNvCxnSpPr>
              <a:cxnSpLocks/>
              <a:stCxn id="109" idx="6"/>
              <a:endCxn id="113" idx="1"/>
            </p:cNvCxnSpPr>
            <p:nvPr/>
          </p:nvCxnSpPr>
          <p:spPr>
            <a:xfrm>
              <a:off x="2840791" y="2359982"/>
              <a:ext cx="211330" cy="429411"/>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7D8B220-2A13-4393-86A2-7DA231736977}"/>
                </a:ext>
              </a:extLst>
            </p:cNvPr>
            <p:cNvCxnSpPr>
              <a:cxnSpLocks/>
              <a:stCxn id="110" idx="6"/>
              <a:endCxn id="112" idx="2"/>
            </p:cNvCxnSpPr>
            <p:nvPr/>
          </p:nvCxnSpPr>
          <p:spPr>
            <a:xfrm flipV="1">
              <a:off x="2840791" y="2507695"/>
              <a:ext cx="184085" cy="157087"/>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3DE3EAF4-9EE6-4392-B203-4E9067FC24A0}"/>
                </a:ext>
              </a:extLst>
            </p:cNvPr>
            <p:cNvCxnSpPr>
              <a:cxnSpLocks/>
              <a:stCxn id="110" idx="6"/>
              <a:endCxn id="113" idx="2"/>
            </p:cNvCxnSpPr>
            <p:nvPr/>
          </p:nvCxnSpPr>
          <p:spPr>
            <a:xfrm>
              <a:off x="2840791" y="2664782"/>
              <a:ext cx="184085" cy="190385"/>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5B68F23-4339-4819-91CF-6E4BA3572280}"/>
                </a:ext>
              </a:extLst>
            </p:cNvPr>
            <p:cNvCxnSpPr>
              <a:cxnSpLocks/>
              <a:stCxn id="111" idx="6"/>
              <a:endCxn id="113" idx="2"/>
            </p:cNvCxnSpPr>
            <p:nvPr/>
          </p:nvCxnSpPr>
          <p:spPr>
            <a:xfrm flipV="1">
              <a:off x="2840107" y="2855167"/>
              <a:ext cx="184769" cy="117406"/>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0D6376C-FE2C-4B2D-A76D-BB6C171B7C39}"/>
                </a:ext>
              </a:extLst>
            </p:cNvPr>
            <p:cNvCxnSpPr>
              <a:cxnSpLocks/>
              <a:stCxn id="111" idx="6"/>
              <a:endCxn id="112" idx="3"/>
            </p:cNvCxnSpPr>
            <p:nvPr/>
          </p:nvCxnSpPr>
          <p:spPr>
            <a:xfrm flipV="1">
              <a:off x="2840107" y="2573469"/>
              <a:ext cx="212014" cy="399104"/>
            </a:xfrm>
            <a:prstGeom prst="straightConnector1">
              <a:avLst/>
            </a:prstGeom>
            <a:grpFill/>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034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C2FF-25DC-460F-8FD0-D9F5DEB9CAC9}"/>
              </a:ext>
            </a:extLst>
          </p:cNvPr>
          <p:cNvSpPr>
            <a:spLocks noGrp="1"/>
          </p:cNvSpPr>
          <p:nvPr>
            <p:ph type="title"/>
          </p:nvPr>
        </p:nvSpPr>
        <p:spPr/>
        <p:txBody>
          <a:bodyPr/>
          <a:lstStyle/>
          <a:p>
            <a:r>
              <a:rPr lang="en-US"/>
              <a:t>Modular Systems</a:t>
            </a:r>
          </a:p>
        </p:txBody>
      </p:sp>
      <p:sp>
        <p:nvSpPr>
          <p:cNvPr id="3" name="Content Placeholder 2">
            <a:extLst>
              <a:ext uri="{FF2B5EF4-FFF2-40B4-BE49-F238E27FC236}">
                <a16:creationId xmlns:a16="http://schemas.microsoft.com/office/drawing/2014/main" id="{CEE5A10E-D00C-4D77-A135-104340ECD37A}"/>
              </a:ext>
            </a:extLst>
          </p:cNvPr>
          <p:cNvSpPr>
            <a:spLocks noGrp="1"/>
          </p:cNvSpPr>
          <p:nvPr>
            <p:ph sz="quarter" idx="10"/>
          </p:nvPr>
        </p:nvSpPr>
        <p:spPr>
          <a:xfrm>
            <a:off x="539496" y="1435607"/>
            <a:ext cx="6509471" cy="5328749"/>
          </a:xfrm>
        </p:spPr>
        <p:txBody>
          <a:bodyPr>
            <a:normAutofit fontScale="85000" lnSpcReduction="20000"/>
          </a:bodyPr>
          <a:lstStyle/>
          <a:p>
            <a:r>
              <a:rPr lang="en-US" b="1" dirty="0"/>
              <a:t>Modular systems have many benefits, separating different tasks and putting them together in a controlled and interpretable manner. </a:t>
            </a:r>
          </a:p>
          <a:p>
            <a:r>
              <a:rPr lang="en-US" dirty="0"/>
              <a:t>Certain components like object tracking and rectangular bounding are done with machine learning modules, but the rest of the system will use heuristics, rules, and coded safeguards. </a:t>
            </a:r>
          </a:p>
          <a:p>
            <a:r>
              <a:rPr lang="en-US" dirty="0"/>
              <a:t>This makes the system much more maintainable and allows injecting rules while separating safety functions.</a:t>
            </a:r>
          </a:p>
          <a:p>
            <a:r>
              <a:rPr lang="en-US" b="1" dirty="0"/>
              <a:t>EXAMPLE: </a:t>
            </a:r>
            <a:r>
              <a:rPr lang="en-US" dirty="0"/>
              <a:t>Uber’s system would detect and classify objects like pedestrians and cyclists using machine learning, then a heuristic module would perform path prediction, and a third module would plan maneuvers to avoid that path.</a:t>
            </a:r>
            <a:r>
              <a:rPr lang="en-US" baseline="30000" dirty="0"/>
              <a:t>1</a:t>
            </a:r>
            <a:r>
              <a:rPr lang="en-US" dirty="0"/>
              <a:t> </a:t>
            </a:r>
          </a:p>
          <a:p>
            <a:r>
              <a:rPr lang="en-US" b="1" dirty="0"/>
              <a:t>The downside is code complexity, and errors must be captured before they propagate to other modules. </a:t>
            </a:r>
          </a:p>
        </p:txBody>
      </p:sp>
      <p:sp>
        <p:nvSpPr>
          <p:cNvPr id="4" name="Rectangle: Rounded Corners 3">
            <a:extLst>
              <a:ext uri="{FF2B5EF4-FFF2-40B4-BE49-F238E27FC236}">
                <a16:creationId xmlns:a16="http://schemas.microsoft.com/office/drawing/2014/main" id="{CEA57F71-AA24-4293-85CB-4657385A0E61}"/>
              </a:ext>
            </a:extLst>
          </p:cNvPr>
          <p:cNvSpPr/>
          <p:nvPr/>
        </p:nvSpPr>
        <p:spPr>
          <a:xfrm>
            <a:off x="9588339" y="1314423"/>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Environment</a:t>
            </a:r>
          </a:p>
        </p:txBody>
      </p:sp>
      <p:sp>
        <p:nvSpPr>
          <p:cNvPr id="5" name="Rectangle: Rounded Corners 4">
            <a:extLst>
              <a:ext uri="{FF2B5EF4-FFF2-40B4-BE49-F238E27FC236}">
                <a16:creationId xmlns:a16="http://schemas.microsoft.com/office/drawing/2014/main" id="{193CD92F-A0DC-4724-A62B-4FBB04F9F957}"/>
              </a:ext>
            </a:extLst>
          </p:cNvPr>
          <p:cNvSpPr/>
          <p:nvPr/>
        </p:nvSpPr>
        <p:spPr>
          <a:xfrm>
            <a:off x="9588339" y="2145778"/>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Sensors</a:t>
            </a:r>
          </a:p>
        </p:txBody>
      </p:sp>
      <p:sp>
        <p:nvSpPr>
          <p:cNvPr id="6" name="Rectangle: Rounded Corners 5">
            <a:extLst>
              <a:ext uri="{FF2B5EF4-FFF2-40B4-BE49-F238E27FC236}">
                <a16:creationId xmlns:a16="http://schemas.microsoft.com/office/drawing/2014/main" id="{9EFFFEAD-8BBD-4191-A468-B3F827A66206}"/>
              </a:ext>
            </a:extLst>
          </p:cNvPr>
          <p:cNvSpPr/>
          <p:nvPr/>
        </p:nvSpPr>
        <p:spPr>
          <a:xfrm>
            <a:off x="9588339" y="2977132"/>
            <a:ext cx="1927359" cy="261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
        <p:nvSpPr>
          <p:cNvPr id="7" name="Rectangle: Rounded Corners 6">
            <a:extLst>
              <a:ext uri="{FF2B5EF4-FFF2-40B4-BE49-F238E27FC236}">
                <a16:creationId xmlns:a16="http://schemas.microsoft.com/office/drawing/2014/main" id="{2D945C1A-24DD-45D6-8261-C57DB1C82116}"/>
              </a:ext>
            </a:extLst>
          </p:cNvPr>
          <p:cNvSpPr/>
          <p:nvPr/>
        </p:nvSpPr>
        <p:spPr>
          <a:xfrm>
            <a:off x="9765835" y="3431989"/>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Object Tracking</a:t>
            </a:r>
          </a:p>
        </p:txBody>
      </p:sp>
      <p:sp>
        <p:nvSpPr>
          <p:cNvPr id="8" name="Rectangle: Rounded Corners 7">
            <a:extLst>
              <a:ext uri="{FF2B5EF4-FFF2-40B4-BE49-F238E27FC236}">
                <a16:creationId xmlns:a16="http://schemas.microsoft.com/office/drawing/2014/main" id="{258110CD-AD58-4E31-9C44-CCC06F888793}"/>
              </a:ext>
            </a:extLst>
          </p:cNvPr>
          <p:cNvSpPr/>
          <p:nvPr/>
        </p:nvSpPr>
        <p:spPr>
          <a:xfrm>
            <a:off x="9765835" y="4255257"/>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a:t>Environment Modeling</a:t>
            </a:r>
          </a:p>
        </p:txBody>
      </p:sp>
      <p:sp>
        <p:nvSpPr>
          <p:cNvPr id="9" name="Rectangle: Rounded Corners 8">
            <a:extLst>
              <a:ext uri="{FF2B5EF4-FFF2-40B4-BE49-F238E27FC236}">
                <a16:creationId xmlns:a16="http://schemas.microsoft.com/office/drawing/2014/main" id="{E0CEA1B1-93B6-4472-8B82-E9C7060113FA}"/>
              </a:ext>
            </a:extLst>
          </p:cNvPr>
          <p:cNvSpPr/>
          <p:nvPr/>
        </p:nvSpPr>
        <p:spPr>
          <a:xfrm>
            <a:off x="9765835" y="3843623"/>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Localization</a:t>
            </a:r>
            <a:endParaRPr lang="en-US" sz="1400"/>
          </a:p>
        </p:txBody>
      </p:sp>
      <p:sp>
        <p:nvSpPr>
          <p:cNvPr id="10" name="Rectangle: Rounded Corners 9">
            <a:extLst>
              <a:ext uri="{FF2B5EF4-FFF2-40B4-BE49-F238E27FC236}">
                <a16:creationId xmlns:a16="http://schemas.microsoft.com/office/drawing/2014/main" id="{F357687B-1047-4C2F-8394-9A34BCA962B8}"/>
              </a:ext>
            </a:extLst>
          </p:cNvPr>
          <p:cNvSpPr/>
          <p:nvPr/>
        </p:nvSpPr>
        <p:spPr>
          <a:xfrm>
            <a:off x="9765835" y="4661322"/>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Prediction</a:t>
            </a:r>
          </a:p>
        </p:txBody>
      </p:sp>
      <p:sp>
        <p:nvSpPr>
          <p:cNvPr id="11" name="Rectangle: Rounded Corners 10">
            <a:extLst>
              <a:ext uri="{FF2B5EF4-FFF2-40B4-BE49-F238E27FC236}">
                <a16:creationId xmlns:a16="http://schemas.microsoft.com/office/drawing/2014/main" id="{CB105827-EC78-4DBF-BD54-8FEDBDF0781E}"/>
              </a:ext>
            </a:extLst>
          </p:cNvPr>
          <p:cNvSpPr/>
          <p:nvPr/>
        </p:nvSpPr>
        <p:spPr>
          <a:xfrm>
            <a:off x="9587425" y="5881368"/>
            <a:ext cx="1927359" cy="54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Vehicle Action</a:t>
            </a:r>
          </a:p>
        </p:txBody>
      </p:sp>
      <p:cxnSp>
        <p:nvCxnSpPr>
          <p:cNvPr id="12" name="Straight Arrow Connector 11">
            <a:extLst>
              <a:ext uri="{FF2B5EF4-FFF2-40B4-BE49-F238E27FC236}">
                <a16:creationId xmlns:a16="http://schemas.microsoft.com/office/drawing/2014/main" id="{CD771E33-1774-4F8E-8A1E-56EDBE10D7BA}"/>
              </a:ext>
            </a:extLst>
          </p:cNvPr>
          <p:cNvCxnSpPr>
            <a:stCxn id="4" idx="2"/>
            <a:endCxn id="5" idx="0"/>
          </p:cNvCxnSpPr>
          <p:nvPr/>
        </p:nvCxnSpPr>
        <p:spPr>
          <a:xfrm>
            <a:off x="10552019" y="1856492"/>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BDC475E4-1A88-4055-BF4E-502348542450}"/>
              </a:ext>
            </a:extLst>
          </p:cNvPr>
          <p:cNvCxnSpPr/>
          <p:nvPr/>
        </p:nvCxnSpPr>
        <p:spPr>
          <a:xfrm>
            <a:off x="10551105" y="2687847"/>
            <a:ext cx="0" cy="28928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2AEA28FC-16C1-4C21-8873-D0550DDAF133}"/>
              </a:ext>
            </a:extLst>
          </p:cNvPr>
          <p:cNvCxnSpPr>
            <a:cxnSpLocks/>
            <a:stCxn id="6" idx="2"/>
            <a:endCxn id="11" idx="0"/>
          </p:cNvCxnSpPr>
          <p:nvPr/>
        </p:nvCxnSpPr>
        <p:spPr>
          <a:xfrm flipH="1">
            <a:off x="10551105" y="5589707"/>
            <a:ext cx="914" cy="291661"/>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Rectangle: Rounded Corners 14">
            <a:extLst>
              <a:ext uri="{FF2B5EF4-FFF2-40B4-BE49-F238E27FC236}">
                <a16:creationId xmlns:a16="http://schemas.microsoft.com/office/drawing/2014/main" id="{94E70108-703D-4DA8-9016-26C06B3CFD53}"/>
              </a:ext>
            </a:extLst>
          </p:cNvPr>
          <p:cNvSpPr/>
          <p:nvPr/>
        </p:nvSpPr>
        <p:spPr>
          <a:xfrm>
            <a:off x="9764921" y="5072761"/>
            <a:ext cx="1572366" cy="3179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a:t>Human-Machine Interface</a:t>
            </a:r>
          </a:p>
        </p:txBody>
      </p:sp>
      <p:pic>
        <p:nvPicPr>
          <p:cNvPr id="17" name="Graphic 16" descr="Walk">
            <a:extLst>
              <a:ext uri="{FF2B5EF4-FFF2-40B4-BE49-F238E27FC236}">
                <a16:creationId xmlns:a16="http://schemas.microsoft.com/office/drawing/2014/main" id="{796D1724-88CC-4F57-91F4-D599FB890E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993" y="3665756"/>
            <a:ext cx="914400" cy="914400"/>
          </a:xfrm>
          <a:prstGeom prst="rect">
            <a:avLst/>
          </a:prstGeom>
        </p:spPr>
      </p:pic>
      <p:pic>
        <p:nvPicPr>
          <p:cNvPr id="19" name="Graphic 18" descr="Taxi">
            <a:extLst>
              <a:ext uri="{FF2B5EF4-FFF2-40B4-BE49-F238E27FC236}">
                <a16:creationId xmlns:a16="http://schemas.microsoft.com/office/drawing/2014/main" id="{2E941760-BC8F-4497-98CA-031F82E45A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4717" y="2230112"/>
            <a:ext cx="914400" cy="914400"/>
          </a:xfrm>
          <a:prstGeom prst="rect">
            <a:avLst/>
          </a:prstGeom>
        </p:spPr>
      </p:pic>
      <p:cxnSp>
        <p:nvCxnSpPr>
          <p:cNvPr id="22" name="Straight Connector 21">
            <a:extLst>
              <a:ext uri="{FF2B5EF4-FFF2-40B4-BE49-F238E27FC236}">
                <a16:creationId xmlns:a16="http://schemas.microsoft.com/office/drawing/2014/main" id="{4FC09392-8183-45FC-8AC9-CA3230FC5AE4}"/>
              </a:ext>
            </a:extLst>
          </p:cNvPr>
          <p:cNvCxnSpPr/>
          <p:nvPr/>
        </p:nvCxnSpPr>
        <p:spPr>
          <a:xfrm>
            <a:off x="8462790" y="4176581"/>
            <a:ext cx="738130" cy="0"/>
          </a:xfrm>
          <a:prstGeom prst="line">
            <a:avLst/>
          </a:prstGeom>
          <a:ln w="38100" cap="flat" cmpd="sng" algn="ctr">
            <a:solidFill>
              <a:schemeClr val="accent6">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2D9551C0-0F07-4F2F-A3D1-4A9C2DD18A35}"/>
              </a:ext>
            </a:extLst>
          </p:cNvPr>
          <p:cNvSpPr/>
          <p:nvPr/>
        </p:nvSpPr>
        <p:spPr>
          <a:xfrm>
            <a:off x="7613870" y="3546851"/>
            <a:ext cx="760172" cy="10703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9D63363-4104-49D8-8CD4-77C82E613DA9}"/>
              </a:ext>
            </a:extLst>
          </p:cNvPr>
          <p:cNvCxnSpPr/>
          <p:nvPr/>
        </p:nvCxnSpPr>
        <p:spPr>
          <a:xfrm flipV="1">
            <a:off x="7711807" y="2416812"/>
            <a:ext cx="309386" cy="1092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FABBE9-A070-458F-9EFF-828804493EEF}"/>
              </a:ext>
            </a:extLst>
          </p:cNvPr>
          <p:cNvCxnSpPr>
            <a:cxnSpLocks/>
          </p:cNvCxnSpPr>
          <p:nvPr/>
        </p:nvCxnSpPr>
        <p:spPr>
          <a:xfrm flipV="1">
            <a:off x="7866500" y="2430635"/>
            <a:ext cx="154693" cy="1079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BFB61B-BBFE-4A99-A858-69AE906D3054}"/>
              </a:ext>
            </a:extLst>
          </p:cNvPr>
          <p:cNvCxnSpPr>
            <a:cxnSpLocks/>
          </p:cNvCxnSpPr>
          <p:nvPr/>
        </p:nvCxnSpPr>
        <p:spPr>
          <a:xfrm flipH="1" flipV="1">
            <a:off x="8032595" y="2430635"/>
            <a:ext cx="70499" cy="1079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7AD3CA-B74F-4FAD-AF72-BB7687FB2613}"/>
              </a:ext>
            </a:extLst>
          </p:cNvPr>
          <p:cNvCxnSpPr>
            <a:cxnSpLocks/>
          </p:cNvCxnSpPr>
          <p:nvPr/>
        </p:nvCxnSpPr>
        <p:spPr>
          <a:xfrm flipH="1" flipV="1">
            <a:off x="8067845" y="2430635"/>
            <a:ext cx="212745" cy="1079172"/>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B32C3B6-024E-4F3D-9432-4A75ADBC379E}"/>
              </a:ext>
            </a:extLst>
          </p:cNvPr>
          <p:cNvSpPr txBox="1"/>
          <p:nvPr/>
        </p:nvSpPr>
        <p:spPr>
          <a:xfrm>
            <a:off x="7519407" y="4644646"/>
            <a:ext cx="914400" cy="493798"/>
          </a:xfrm>
          <a:prstGeom prst="rect">
            <a:avLst/>
          </a:prstGeom>
        </p:spPr>
        <p:txBody>
          <a:bodyPr vert="horz" wrap="none" lIns="91440" tIns="45720" rIns="91440" bIns="45720" rtlCol="0">
            <a:normAutofit/>
          </a:bodyPr>
          <a:lstStyle/>
          <a:p>
            <a:pPr algn="l"/>
            <a:r>
              <a:rPr lang="en-US" sz="1200">
                <a:solidFill>
                  <a:srgbClr val="FF0000"/>
                </a:solidFill>
                <a:latin typeface="Consolas" panose="020B0609020204030204" pitchFamily="49" charset="0"/>
                <a:cs typeface="Segoe UI" panose="020B0502040204020203" pitchFamily="34" charset="0"/>
              </a:rPr>
              <a:t>LABEL: </a:t>
            </a:r>
          </a:p>
          <a:p>
            <a:pPr algn="l"/>
            <a:r>
              <a:rPr lang="en-US" sz="1200">
                <a:solidFill>
                  <a:srgbClr val="FF0000"/>
                </a:solidFill>
                <a:latin typeface="Consolas" panose="020B0609020204030204" pitchFamily="49" charset="0"/>
                <a:cs typeface="Segoe UI" panose="020B0502040204020203" pitchFamily="34" charset="0"/>
              </a:rPr>
              <a:t>PEDESTRIAN</a:t>
            </a:r>
          </a:p>
        </p:txBody>
      </p:sp>
      <p:sp>
        <p:nvSpPr>
          <p:cNvPr id="36" name="TextBox 35">
            <a:extLst>
              <a:ext uri="{FF2B5EF4-FFF2-40B4-BE49-F238E27FC236}">
                <a16:creationId xmlns:a16="http://schemas.microsoft.com/office/drawing/2014/main" id="{42477FA6-6894-48B5-9F16-BF75C0059963}"/>
              </a:ext>
            </a:extLst>
          </p:cNvPr>
          <p:cNvSpPr txBox="1"/>
          <p:nvPr/>
        </p:nvSpPr>
        <p:spPr>
          <a:xfrm>
            <a:off x="8203499" y="2907291"/>
            <a:ext cx="1122113" cy="475275"/>
          </a:xfrm>
          <a:prstGeom prst="rect">
            <a:avLst/>
          </a:prstGeom>
        </p:spPr>
        <p:txBody>
          <a:bodyPr vert="horz" wrap="none" lIns="91440" tIns="45720" rIns="91440" bIns="45720" rtlCol="0">
            <a:normAutofit/>
          </a:bodyPr>
          <a:lstStyle/>
          <a:p>
            <a:pPr algn="l"/>
            <a:r>
              <a:rPr lang="en-US" sz="1200">
                <a:solidFill>
                  <a:srgbClr val="5B9BD5"/>
                </a:solidFill>
                <a:latin typeface="Consolas" panose="020B0609020204030204" pitchFamily="49" charset="0"/>
                <a:cs typeface="Segoe UI" panose="020B0502040204020203" pitchFamily="34" charset="0"/>
              </a:rPr>
              <a:t>TRACKING... </a:t>
            </a:r>
          </a:p>
          <a:p>
            <a:pPr algn="l"/>
            <a:r>
              <a:rPr lang="en-US" sz="1200">
                <a:solidFill>
                  <a:srgbClr val="5B9BD5"/>
                </a:solidFill>
                <a:latin typeface="Consolas" panose="020B0609020204030204" pitchFamily="49" charset="0"/>
                <a:cs typeface="Segoe UI" panose="020B0502040204020203" pitchFamily="34" charset="0"/>
              </a:rPr>
              <a:t>SIZING BOX</a:t>
            </a:r>
          </a:p>
        </p:txBody>
      </p:sp>
      <p:sp>
        <p:nvSpPr>
          <p:cNvPr id="38" name="TextBox 37">
            <a:extLst>
              <a:ext uri="{FF2B5EF4-FFF2-40B4-BE49-F238E27FC236}">
                <a16:creationId xmlns:a16="http://schemas.microsoft.com/office/drawing/2014/main" id="{5B3D9FDA-75CE-49D9-9591-01FDDF19855D}"/>
              </a:ext>
            </a:extLst>
          </p:cNvPr>
          <p:cNvSpPr txBox="1"/>
          <p:nvPr/>
        </p:nvSpPr>
        <p:spPr>
          <a:xfrm>
            <a:off x="8505622" y="4209922"/>
            <a:ext cx="914400" cy="493798"/>
          </a:xfrm>
          <a:prstGeom prst="rect">
            <a:avLst/>
          </a:prstGeom>
        </p:spPr>
        <p:txBody>
          <a:bodyPr vert="horz" wrap="none" lIns="91440" tIns="45720" rIns="91440" bIns="45720" rtlCol="0">
            <a:normAutofit/>
          </a:bodyPr>
          <a:lstStyle/>
          <a:p>
            <a:pPr algn="l"/>
            <a:r>
              <a:rPr lang="en-US" sz="1200" dirty="0">
                <a:solidFill>
                  <a:schemeClr val="accent6">
                    <a:lumMod val="60000"/>
                    <a:lumOff val="40000"/>
                  </a:schemeClr>
                </a:solidFill>
                <a:latin typeface="Consolas" panose="020B0609020204030204" pitchFamily="49" charset="0"/>
                <a:cs typeface="Segoe UI" panose="020B0502040204020203" pitchFamily="34" charset="0"/>
              </a:rPr>
              <a:t>PATH:</a:t>
            </a:r>
          </a:p>
          <a:p>
            <a:pPr algn="l"/>
            <a:r>
              <a:rPr lang="en-US" sz="1200" dirty="0">
                <a:solidFill>
                  <a:schemeClr val="accent6">
                    <a:lumMod val="60000"/>
                    <a:lumOff val="40000"/>
                  </a:schemeClr>
                </a:solidFill>
                <a:latin typeface="Consolas" panose="020B0609020204030204" pitchFamily="49" charset="0"/>
                <a:cs typeface="Segoe UI" panose="020B0502040204020203" pitchFamily="34" charset="0"/>
              </a:rPr>
              <a:t>LEFT</a:t>
            </a:r>
          </a:p>
        </p:txBody>
      </p:sp>
      <p:grpSp>
        <p:nvGrpSpPr>
          <p:cNvPr id="39" name="Group 38">
            <a:extLst>
              <a:ext uri="{FF2B5EF4-FFF2-40B4-BE49-F238E27FC236}">
                <a16:creationId xmlns:a16="http://schemas.microsoft.com/office/drawing/2014/main" id="{59DF603F-6DAF-440C-B113-3189427953C0}"/>
              </a:ext>
            </a:extLst>
          </p:cNvPr>
          <p:cNvGrpSpPr/>
          <p:nvPr/>
        </p:nvGrpSpPr>
        <p:grpSpPr>
          <a:xfrm>
            <a:off x="7069628" y="3749958"/>
            <a:ext cx="437826" cy="376931"/>
            <a:chOff x="2283262" y="2266963"/>
            <a:chExt cx="927652" cy="798629"/>
          </a:xfrm>
          <a:solidFill>
            <a:srgbClr val="FF0000"/>
          </a:solidFill>
        </p:grpSpPr>
        <p:sp>
          <p:nvSpPr>
            <p:cNvPr id="40" name="Oval 39">
              <a:extLst>
                <a:ext uri="{FF2B5EF4-FFF2-40B4-BE49-F238E27FC236}">
                  <a16:creationId xmlns:a16="http://schemas.microsoft.com/office/drawing/2014/main" id="{785FC741-258C-4CE4-B21A-40FFB66F6127}"/>
                </a:ext>
              </a:extLst>
            </p:cNvPr>
            <p:cNvSpPr/>
            <p:nvPr/>
          </p:nvSpPr>
          <p:spPr>
            <a:xfrm>
              <a:off x="2283262" y="2266963"/>
              <a:ext cx="186038" cy="186038"/>
            </a:xfrm>
            <a:prstGeom prst="ellipse">
              <a:avLst/>
            </a:prstGeom>
            <a:grp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F21B3BB-CBB9-4749-8762-F0FFB6FE38E6}"/>
                </a:ext>
              </a:extLst>
            </p:cNvPr>
            <p:cNvSpPr/>
            <p:nvPr/>
          </p:nvSpPr>
          <p:spPr>
            <a:xfrm>
              <a:off x="2283262" y="2571763"/>
              <a:ext cx="186038" cy="186038"/>
            </a:xfrm>
            <a:prstGeom prst="ellipse">
              <a:avLst/>
            </a:prstGeom>
            <a:grp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48EECB4-7250-41BA-A92A-F2D9E5B3DE89}"/>
                </a:ext>
              </a:extLst>
            </p:cNvPr>
            <p:cNvSpPr/>
            <p:nvPr/>
          </p:nvSpPr>
          <p:spPr>
            <a:xfrm>
              <a:off x="2283262" y="2879554"/>
              <a:ext cx="186038" cy="186038"/>
            </a:xfrm>
            <a:prstGeom prst="ellipse">
              <a:avLst/>
            </a:prstGeom>
            <a:grp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EC10C29-BC83-46DE-BB98-932B17EB64CC}"/>
                </a:ext>
              </a:extLst>
            </p:cNvPr>
            <p:cNvSpPr/>
            <p:nvPr/>
          </p:nvSpPr>
          <p:spPr>
            <a:xfrm>
              <a:off x="2654753" y="2266963"/>
              <a:ext cx="186038" cy="186038"/>
            </a:xfrm>
            <a:prstGeom prst="ellipse">
              <a:avLst/>
            </a:prstGeom>
            <a:grp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7D314E-E2AE-4033-992F-F976164D0277}"/>
                </a:ext>
              </a:extLst>
            </p:cNvPr>
            <p:cNvSpPr/>
            <p:nvPr/>
          </p:nvSpPr>
          <p:spPr>
            <a:xfrm>
              <a:off x="2654753" y="2571763"/>
              <a:ext cx="186038" cy="186038"/>
            </a:xfrm>
            <a:prstGeom prst="ellipse">
              <a:avLst/>
            </a:prstGeom>
            <a:grp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9C91BB8-F999-408A-85F6-FA67035C5BB1}"/>
                </a:ext>
              </a:extLst>
            </p:cNvPr>
            <p:cNvSpPr/>
            <p:nvPr/>
          </p:nvSpPr>
          <p:spPr>
            <a:xfrm>
              <a:off x="2654069" y="2879554"/>
              <a:ext cx="186038" cy="186038"/>
            </a:xfrm>
            <a:prstGeom prst="ellipse">
              <a:avLst/>
            </a:prstGeom>
            <a:grp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2773E3F-DF83-4B46-B35E-A68C73634B97}"/>
                </a:ext>
              </a:extLst>
            </p:cNvPr>
            <p:cNvSpPr/>
            <p:nvPr/>
          </p:nvSpPr>
          <p:spPr>
            <a:xfrm>
              <a:off x="3024876" y="2414676"/>
              <a:ext cx="186038" cy="186038"/>
            </a:xfrm>
            <a:prstGeom prst="ellipse">
              <a:avLst/>
            </a:prstGeom>
            <a:grp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037A8CC-075E-486D-B512-14CB7DF5CA68}"/>
                </a:ext>
              </a:extLst>
            </p:cNvPr>
            <p:cNvSpPr/>
            <p:nvPr/>
          </p:nvSpPr>
          <p:spPr>
            <a:xfrm>
              <a:off x="3024876" y="2762148"/>
              <a:ext cx="186038" cy="186038"/>
            </a:xfrm>
            <a:prstGeom prst="ellipse">
              <a:avLst/>
            </a:prstGeom>
            <a:grp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603460D8-E603-4E96-8803-9604CC917E19}"/>
                </a:ext>
              </a:extLst>
            </p:cNvPr>
            <p:cNvCxnSpPr>
              <a:stCxn id="40" idx="6"/>
              <a:endCxn id="43" idx="2"/>
            </p:cNvCxnSpPr>
            <p:nvPr/>
          </p:nvCxnSpPr>
          <p:spPr>
            <a:xfrm>
              <a:off x="2469300" y="2359982"/>
              <a:ext cx="185453" cy="0"/>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9CB29C3-DB8D-49D5-B8CC-08C41D840D59}"/>
                </a:ext>
              </a:extLst>
            </p:cNvPr>
            <p:cNvCxnSpPr>
              <a:cxnSpLocks/>
              <a:stCxn id="41" idx="6"/>
              <a:endCxn id="44" idx="2"/>
            </p:cNvCxnSpPr>
            <p:nvPr/>
          </p:nvCxnSpPr>
          <p:spPr>
            <a:xfrm>
              <a:off x="2469300" y="2664782"/>
              <a:ext cx="185453" cy="0"/>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485AA7F-6F85-4638-A3A6-D00F1305A198}"/>
                </a:ext>
              </a:extLst>
            </p:cNvPr>
            <p:cNvCxnSpPr>
              <a:cxnSpLocks/>
              <a:stCxn id="42" idx="6"/>
              <a:endCxn id="45" idx="2"/>
            </p:cNvCxnSpPr>
            <p:nvPr/>
          </p:nvCxnSpPr>
          <p:spPr>
            <a:xfrm>
              <a:off x="2469300" y="2972573"/>
              <a:ext cx="184769" cy="0"/>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D724C6E-3B95-4055-92FE-6169A4941E2A}"/>
                </a:ext>
              </a:extLst>
            </p:cNvPr>
            <p:cNvCxnSpPr>
              <a:cxnSpLocks/>
              <a:stCxn id="42" idx="6"/>
              <a:endCxn id="44" idx="3"/>
            </p:cNvCxnSpPr>
            <p:nvPr/>
          </p:nvCxnSpPr>
          <p:spPr>
            <a:xfrm flipV="1">
              <a:off x="2469300" y="2730556"/>
              <a:ext cx="212698" cy="242017"/>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32CE7BB-52E1-4753-A1A0-14BF97296C13}"/>
                </a:ext>
              </a:extLst>
            </p:cNvPr>
            <p:cNvCxnSpPr>
              <a:cxnSpLocks/>
              <a:stCxn id="42" idx="6"/>
              <a:endCxn id="43" idx="3"/>
            </p:cNvCxnSpPr>
            <p:nvPr/>
          </p:nvCxnSpPr>
          <p:spPr>
            <a:xfrm flipV="1">
              <a:off x="2469300" y="2425756"/>
              <a:ext cx="212698" cy="546817"/>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03D928F-6E49-44F7-AC5A-740C199F025E}"/>
                </a:ext>
              </a:extLst>
            </p:cNvPr>
            <p:cNvCxnSpPr>
              <a:cxnSpLocks/>
              <a:stCxn id="41" idx="6"/>
              <a:endCxn id="45" idx="2"/>
            </p:cNvCxnSpPr>
            <p:nvPr/>
          </p:nvCxnSpPr>
          <p:spPr>
            <a:xfrm>
              <a:off x="2469300" y="2664782"/>
              <a:ext cx="184769" cy="307791"/>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D907E5D-750B-4EE4-8FB2-03B805C28A67}"/>
                </a:ext>
              </a:extLst>
            </p:cNvPr>
            <p:cNvCxnSpPr>
              <a:cxnSpLocks/>
              <a:stCxn id="41" idx="6"/>
              <a:endCxn id="43" idx="2"/>
            </p:cNvCxnSpPr>
            <p:nvPr/>
          </p:nvCxnSpPr>
          <p:spPr>
            <a:xfrm flipV="1">
              <a:off x="2469300" y="2359982"/>
              <a:ext cx="185453" cy="304800"/>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E5601AE-EE07-460C-9D78-73ADCA60297D}"/>
                </a:ext>
              </a:extLst>
            </p:cNvPr>
            <p:cNvCxnSpPr>
              <a:cxnSpLocks/>
              <a:stCxn id="40" idx="6"/>
              <a:endCxn id="45" idx="1"/>
            </p:cNvCxnSpPr>
            <p:nvPr/>
          </p:nvCxnSpPr>
          <p:spPr>
            <a:xfrm>
              <a:off x="2469300" y="2359982"/>
              <a:ext cx="212014" cy="546817"/>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F8755A4-85EA-4BC9-A8A1-AAF8D950C666}"/>
                </a:ext>
              </a:extLst>
            </p:cNvPr>
            <p:cNvCxnSpPr>
              <a:cxnSpLocks/>
              <a:stCxn id="40" idx="6"/>
              <a:endCxn id="44" idx="1"/>
            </p:cNvCxnSpPr>
            <p:nvPr/>
          </p:nvCxnSpPr>
          <p:spPr>
            <a:xfrm>
              <a:off x="2469300" y="2359982"/>
              <a:ext cx="212698" cy="239026"/>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78CF5E8-C79E-4400-94D8-E32CDA4A7C70}"/>
                </a:ext>
              </a:extLst>
            </p:cNvPr>
            <p:cNvCxnSpPr>
              <a:cxnSpLocks/>
              <a:stCxn id="43" idx="6"/>
              <a:endCxn id="46" idx="2"/>
            </p:cNvCxnSpPr>
            <p:nvPr/>
          </p:nvCxnSpPr>
          <p:spPr>
            <a:xfrm>
              <a:off x="2840791" y="2359982"/>
              <a:ext cx="184085" cy="147713"/>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6CF6BFB-3BD8-43CD-ACC0-089D354E7B74}"/>
                </a:ext>
              </a:extLst>
            </p:cNvPr>
            <p:cNvCxnSpPr>
              <a:cxnSpLocks/>
              <a:stCxn id="43" idx="6"/>
              <a:endCxn id="47" idx="1"/>
            </p:cNvCxnSpPr>
            <p:nvPr/>
          </p:nvCxnSpPr>
          <p:spPr>
            <a:xfrm>
              <a:off x="2840791" y="2359982"/>
              <a:ext cx="211330" cy="429411"/>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44B582E-DFAE-4C97-BD67-693DC78FB815}"/>
                </a:ext>
              </a:extLst>
            </p:cNvPr>
            <p:cNvCxnSpPr>
              <a:cxnSpLocks/>
              <a:stCxn id="44" idx="6"/>
              <a:endCxn id="46" idx="2"/>
            </p:cNvCxnSpPr>
            <p:nvPr/>
          </p:nvCxnSpPr>
          <p:spPr>
            <a:xfrm flipV="1">
              <a:off x="2840791" y="2507695"/>
              <a:ext cx="184085" cy="157087"/>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5804897-23D9-4102-94FB-067D7347E77B}"/>
                </a:ext>
              </a:extLst>
            </p:cNvPr>
            <p:cNvCxnSpPr>
              <a:cxnSpLocks/>
              <a:stCxn id="44" idx="6"/>
              <a:endCxn id="47" idx="2"/>
            </p:cNvCxnSpPr>
            <p:nvPr/>
          </p:nvCxnSpPr>
          <p:spPr>
            <a:xfrm>
              <a:off x="2840791" y="2664782"/>
              <a:ext cx="184085" cy="190385"/>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5352E6-3F8C-4CF8-9D1F-D3A15C7DF7A2}"/>
                </a:ext>
              </a:extLst>
            </p:cNvPr>
            <p:cNvCxnSpPr>
              <a:cxnSpLocks/>
              <a:stCxn id="45" idx="6"/>
              <a:endCxn id="47" idx="2"/>
            </p:cNvCxnSpPr>
            <p:nvPr/>
          </p:nvCxnSpPr>
          <p:spPr>
            <a:xfrm flipV="1">
              <a:off x="2840107" y="2855167"/>
              <a:ext cx="184769" cy="117406"/>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56A3B42-C30A-495C-BA9D-AF60E269E677}"/>
                </a:ext>
              </a:extLst>
            </p:cNvPr>
            <p:cNvCxnSpPr>
              <a:cxnSpLocks/>
              <a:stCxn id="45" idx="6"/>
              <a:endCxn id="46" idx="3"/>
            </p:cNvCxnSpPr>
            <p:nvPr/>
          </p:nvCxnSpPr>
          <p:spPr>
            <a:xfrm flipV="1">
              <a:off x="2840107" y="2573469"/>
              <a:ext cx="212014" cy="399104"/>
            </a:xfrm>
            <a:prstGeom prst="straightConnector1">
              <a:avLst/>
            </a:prstGeom>
            <a:grpFill/>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C046EB9-E2B8-4578-8B17-B600893887B1}"/>
              </a:ext>
            </a:extLst>
          </p:cNvPr>
          <p:cNvGrpSpPr/>
          <p:nvPr/>
        </p:nvGrpSpPr>
        <p:grpSpPr>
          <a:xfrm>
            <a:off x="8493024" y="2530360"/>
            <a:ext cx="437826" cy="376931"/>
            <a:chOff x="2283262" y="2266963"/>
            <a:chExt cx="927652" cy="798629"/>
          </a:xfrm>
          <a:solidFill>
            <a:schemeClr val="accent1"/>
          </a:solidFill>
        </p:grpSpPr>
        <p:sp>
          <p:nvSpPr>
            <p:cNvPr id="65" name="Oval 64">
              <a:extLst>
                <a:ext uri="{FF2B5EF4-FFF2-40B4-BE49-F238E27FC236}">
                  <a16:creationId xmlns:a16="http://schemas.microsoft.com/office/drawing/2014/main" id="{1B273173-06C4-4AB5-8E94-DC97530FD6A9}"/>
                </a:ext>
              </a:extLst>
            </p:cNvPr>
            <p:cNvSpPr/>
            <p:nvPr/>
          </p:nvSpPr>
          <p:spPr>
            <a:xfrm>
              <a:off x="2283262" y="2266963"/>
              <a:ext cx="186038" cy="186038"/>
            </a:xfrm>
            <a:prstGeom prst="ellipse">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857EC49-8EF1-419C-8E73-65DF982A27A6}"/>
                </a:ext>
              </a:extLst>
            </p:cNvPr>
            <p:cNvSpPr/>
            <p:nvPr/>
          </p:nvSpPr>
          <p:spPr>
            <a:xfrm>
              <a:off x="2283262" y="2571763"/>
              <a:ext cx="186038" cy="186038"/>
            </a:xfrm>
            <a:prstGeom prst="ellipse">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162A3B3-7369-4887-A927-DFBE158CE33C}"/>
                </a:ext>
              </a:extLst>
            </p:cNvPr>
            <p:cNvSpPr/>
            <p:nvPr/>
          </p:nvSpPr>
          <p:spPr>
            <a:xfrm>
              <a:off x="2283262" y="2879554"/>
              <a:ext cx="186038" cy="186038"/>
            </a:xfrm>
            <a:prstGeom prst="ellipse">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521DA02-C4F9-46F8-B20E-13AFC7C3AA3F}"/>
                </a:ext>
              </a:extLst>
            </p:cNvPr>
            <p:cNvSpPr/>
            <p:nvPr/>
          </p:nvSpPr>
          <p:spPr>
            <a:xfrm>
              <a:off x="2654753" y="2266963"/>
              <a:ext cx="186038" cy="186038"/>
            </a:xfrm>
            <a:prstGeom prst="ellipse">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31BA0E8-C0FA-4D64-B6AE-9993002DC669}"/>
                </a:ext>
              </a:extLst>
            </p:cNvPr>
            <p:cNvSpPr/>
            <p:nvPr/>
          </p:nvSpPr>
          <p:spPr>
            <a:xfrm>
              <a:off x="2654753" y="2571763"/>
              <a:ext cx="186038" cy="186038"/>
            </a:xfrm>
            <a:prstGeom prst="ellipse">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4FD0A86-3AA0-40C9-9433-65C041CCD68B}"/>
                </a:ext>
              </a:extLst>
            </p:cNvPr>
            <p:cNvSpPr/>
            <p:nvPr/>
          </p:nvSpPr>
          <p:spPr>
            <a:xfrm>
              <a:off x="2654069" y="2879554"/>
              <a:ext cx="186038" cy="186038"/>
            </a:xfrm>
            <a:prstGeom prst="ellipse">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2E96FA1-2EEC-4CA2-B228-A6ABE88057E6}"/>
                </a:ext>
              </a:extLst>
            </p:cNvPr>
            <p:cNvSpPr/>
            <p:nvPr/>
          </p:nvSpPr>
          <p:spPr>
            <a:xfrm>
              <a:off x="3024876" y="2414676"/>
              <a:ext cx="186038" cy="186038"/>
            </a:xfrm>
            <a:prstGeom prst="ellipse">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29BBE21-3101-4AAD-A5EB-1DA8A799321A}"/>
                </a:ext>
              </a:extLst>
            </p:cNvPr>
            <p:cNvSpPr/>
            <p:nvPr/>
          </p:nvSpPr>
          <p:spPr>
            <a:xfrm>
              <a:off x="3024876" y="2762148"/>
              <a:ext cx="186038" cy="186038"/>
            </a:xfrm>
            <a:prstGeom prst="ellipse">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F8BEB439-BAE8-4001-B9A4-71C1F8F92410}"/>
                </a:ext>
              </a:extLst>
            </p:cNvPr>
            <p:cNvCxnSpPr>
              <a:stCxn id="65" idx="6"/>
              <a:endCxn id="68" idx="2"/>
            </p:cNvCxnSpPr>
            <p:nvPr/>
          </p:nvCxnSpPr>
          <p:spPr>
            <a:xfrm>
              <a:off x="2469300" y="2359982"/>
              <a:ext cx="185453" cy="0"/>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E4FFDF1-5969-4E41-848E-3E67F016C99B}"/>
                </a:ext>
              </a:extLst>
            </p:cNvPr>
            <p:cNvCxnSpPr>
              <a:cxnSpLocks/>
              <a:stCxn id="66" idx="6"/>
              <a:endCxn id="69" idx="2"/>
            </p:cNvCxnSpPr>
            <p:nvPr/>
          </p:nvCxnSpPr>
          <p:spPr>
            <a:xfrm>
              <a:off x="2469300" y="2664782"/>
              <a:ext cx="185453" cy="0"/>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DBBE9DE-1A0A-4210-8546-E022B3D267F1}"/>
                </a:ext>
              </a:extLst>
            </p:cNvPr>
            <p:cNvCxnSpPr>
              <a:cxnSpLocks/>
              <a:stCxn id="67" idx="6"/>
              <a:endCxn id="70" idx="2"/>
            </p:cNvCxnSpPr>
            <p:nvPr/>
          </p:nvCxnSpPr>
          <p:spPr>
            <a:xfrm>
              <a:off x="2469300" y="2972573"/>
              <a:ext cx="184769" cy="0"/>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9622EC9-1506-4EB8-94EC-2A3458B7CB96}"/>
                </a:ext>
              </a:extLst>
            </p:cNvPr>
            <p:cNvCxnSpPr>
              <a:cxnSpLocks/>
              <a:stCxn id="67" idx="6"/>
              <a:endCxn id="69" idx="3"/>
            </p:cNvCxnSpPr>
            <p:nvPr/>
          </p:nvCxnSpPr>
          <p:spPr>
            <a:xfrm flipV="1">
              <a:off x="2469300" y="2730556"/>
              <a:ext cx="212698" cy="242017"/>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A986FAE-2715-4DE9-81BE-507D9B25A5FB}"/>
                </a:ext>
              </a:extLst>
            </p:cNvPr>
            <p:cNvCxnSpPr>
              <a:cxnSpLocks/>
              <a:stCxn id="67" idx="6"/>
              <a:endCxn id="68" idx="3"/>
            </p:cNvCxnSpPr>
            <p:nvPr/>
          </p:nvCxnSpPr>
          <p:spPr>
            <a:xfrm flipV="1">
              <a:off x="2469300" y="2425756"/>
              <a:ext cx="212698" cy="546817"/>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FE82EAB-2C49-4DAD-98C7-086C65FBFD57}"/>
                </a:ext>
              </a:extLst>
            </p:cNvPr>
            <p:cNvCxnSpPr>
              <a:cxnSpLocks/>
              <a:stCxn id="66" idx="6"/>
              <a:endCxn id="70" idx="2"/>
            </p:cNvCxnSpPr>
            <p:nvPr/>
          </p:nvCxnSpPr>
          <p:spPr>
            <a:xfrm>
              <a:off x="2469300" y="2664782"/>
              <a:ext cx="184769" cy="307791"/>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2A4C459-9710-41CE-A186-5AB934F939B4}"/>
                </a:ext>
              </a:extLst>
            </p:cNvPr>
            <p:cNvCxnSpPr>
              <a:cxnSpLocks/>
              <a:stCxn id="66" idx="6"/>
              <a:endCxn id="68" idx="2"/>
            </p:cNvCxnSpPr>
            <p:nvPr/>
          </p:nvCxnSpPr>
          <p:spPr>
            <a:xfrm flipV="1">
              <a:off x="2469300" y="2359982"/>
              <a:ext cx="185453" cy="304800"/>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939E6A0-49BF-4080-986C-69F541A22CA1}"/>
                </a:ext>
              </a:extLst>
            </p:cNvPr>
            <p:cNvCxnSpPr>
              <a:cxnSpLocks/>
              <a:stCxn id="65" idx="6"/>
              <a:endCxn id="70" idx="1"/>
            </p:cNvCxnSpPr>
            <p:nvPr/>
          </p:nvCxnSpPr>
          <p:spPr>
            <a:xfrm>
              <a:off x="2469300" y="2359982"/>
              <a:ext cx="212014" cy="546817"/>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EBB8B41-ED7A-4BD5-84B5-C9F42A2E4BDA}"/>
                </a:ext>
              </a:extLst>
            </p:cNvPr>
            <p:cNvCxnSpPr>
              <a:cxnSpLocks/>
              <a:stCxn id="65" idx="6"/>
              <a:endCxn id="69" idx="1"/>
            </p:cNvCxnSpPr>
            <p:nvPr/>
          </p:nvCxnSpPr>
          <p:spPr>
            <a:xfrm>
              <a:off x="2469300" y="2359982"/>
              <a:ext cx="212698" cy="239026"/>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6BBD046-8927-4383-BBCA-C6FBF6AC6DC6}"/>
                </a:ext>
              </a:extLst>
            </p:cNvPr>
            <p:cNvCxnSpPr>
              <a:cxnSpLocks/>
              <a:stCxn id="68" idx="6"/>
              <a:endCxn id="71" idx="2"/>
            </p:cNvCxnSpPr>
            <p:nvPr/>
          </p:nvCxnSpPr>
          <p:spPr>
            <a:xfrm>
              <a:off x="2840791" y="2359982"/>
              <a:ext cx="184085" cy="147713"/>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786AD7B-FB55-4916-B3A6-9C93BBA1829C}"/>
                </a:ext>
              </a:extLst>
            </p:cNvPr>
            <p:cNvCxnSpPr>
              <a:cxnSpLocks/>
              <a:stCxn id="68" idx="6"/>
              <a:endCxn id="72" idx="1"/>
            </p:cNvCxnSpPr>
            <p:nvPr/>
          </p:nvCxnSpPr>
          <p:spPr>
            <a:xfrm>
              <a:off x="2840791" y="2359982"/>
              <a:ext cx="211330" cy="429411"/>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67CDCED-DFC8-44AE-BDA4-C5ECEEFD6330}"/>
                </a:ext>
              </a:extLst>
            </p:cNvPr>
            <p:cNvCxnSpPr>
              <a:cxnSpLocks/>
              <a:stCxn id="69" idx="6"/>
              <a:endCxn id="71" idx="2"/>
            </p:cNvCxnSpPr>
            <p:nvPr/>
          </p:nvCxnSpPr>
          <p:spPr>
            <a:xfrm flipV="1">
              <a:off x="2840791" y="2507695"/>
              <a:ext cx="184085" cy="157087"/>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B213B65-68E9-4591-8194-B11F41A565D8}"/>
                </a:ext>
              </a:extLst>
            </p:cNvPr>
            <p:cNvCxnSpPr>
              <a:cxnSpLocks/>
              <a:stCxn id="69" idx="6"/>
              <a:endCxn id="72" idx="2"/>
            </p:cNvCxnSpPr>
            <p:nvPr/>
          </p:nvCxnSpPr>
          <p:spPr>
            <a:xfrm>
              <a:off x="2840791" y="2664782"/>
              <a:ext cx="184085" cy="190385"/>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AC67E5C-88B4-4BFB-ADEE-0DFC6F232951}"/>
                </a:ext>
              </a:extLst>
            </p:cNvPr>
            <p:cNvCxnSpPr>
              <a:cxnSpLocks/>
              <a:stCxn id="70" idx="6"/>
              <a:endCxn id="72" idx="2"/>
            </p:cNvCxnSpPr>
            <p:nvPr/>
          </p:nvCxnSpPr>
          <p:spPr>
            <a:xfrm flipV="1">
              <a:off x="2840107" y="2855167"/>
              <a:ext cx="184769" cy="117406"/>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AFA4493-AA39-4BBB-BEA5-85582BFBB974}"/>
                </a:ext>
              </a:extLst>
            </p:cNvPr>
            <p:cNvCxnSpPr>
              <a:cxnSpLocks/>
              <a:stCxn id="70" idx="6"/>
              <a:endCxn id="71" idx="3"/>
            </p:cNvCxnSpPr>
            <p:nvPr/>
          </p:nvCxnSpPr>
          <p:spPr>
            <a:xfrm flipV="1">
              <a:off x="2840107" y="2573469"/>
              <a:ext cx="212014" cy="399104"/>
            </a:xfrm>
            <a:prstGeom prst="straightConnector1">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1B0C7D10-6BF2-43C6-9F84-CB49DE723141}"/>
              </a:ext>
            </a:extLst>
          </p:cNvPr>
          <p:cNvSpPr txBox="1"/>
          <p:nvPr/>
        </p:nvSpPr>
        <p:spPr>
          <a:xfrm>
            <a:off x="521207" y="6601014"/>
            <a:ext cx="10490797" cy="276999"/>
          </a:xfrm>
          <a:prstGeom prst="rect">
            <a:avLst/>
          </a:prstGeom>
          <a:noFill/>
        </p:spPr>
        <p:txBody>
          <a:bodyPr wrap="square">
            <a:spAutoFit/>
          </a:bodyPr>
          <a:lstStyle/>
          <a:p>
            <a:r>
              <a:rPr lang="en-US" sz="1200">
                <a:hlinkClick r:id="rId6"/>
              </a:rPr>
              <a:t>[1] https://dms.ntsb.gov/public/62500-62999/62978/629713.pdf</a:t>
            </a:r>
            <a:endParaRPr lang="en-US" sz="1200"/>
          </a:p>
        </p:txBody>
      </p:sp>
    </p:spTree>
    <p:extLst>
      <p:ext uri="{BB962C8B-B14F-4D97-AF65-F5344CB8AC3E}">
        <p14:creationId xmlns:p14="http://schemas.microsoft.com/office/powerpoint/2010/main" val="14917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C683-AB40-420D-9395-84721BC455DA}"/>
              </a:ext>
            </a:extLst>
          </p:cNvPr>
          <p:cNvSpPr>
            <a:spLocks noGrp="1"/>
          </p:cNvSpPr>
          <p:nvPr>
            <p:ph type="title"/>
          </p:nvPr>
        </p:nvSpPr>
        <p:spPr/>
        <p:txBody>
          <a:bodyPr/>
          <a:lstStyle/>
          <a:p>
            <a:r>
              <a:rPr lang="en-US" dirty="0"/>
              <a:t>Reinforcement Learning</a:t>
            </a:r>
          </a:p>
        </p:txBody>
      </p:sp>
      <p:sp>
        <p:nvSpPr>
          <p:cNvPr id="3" name="Content Placeholder 2">
            <a:extLst>
              <a:ext uri="{FF2B5EF4-FFF2-40B4-BE49-F238E27FC236}">
                <a16:creationId xmlns:a16="http://schemas.microsoft.com/office/drawing/2014/main" id="{6A0C90B6-1E98-4CF2-BC7F-EFEBE9AD53A5}"/>
              </a:ext>
            </a:extLst>
          </p:cNvPr>
          <p:cNvSpPr>
            <a:spLocks noGrp="1"/>
          </p:cNvSpPr>
          <p:nvPr>
            <p:ph sz="quarter" idx="10"/>
          </p:nvPr>
        </p:nvSpPr>
        <p:spPr>
          <a:xfrm>
            <a:off x="521207" y="1435608"/>
            <a:ext cx="7831618" cy="4878106"/>
          </a:xfrm>
        </p:spPr>
        <p:txBody>
          <a:bodyPr>
            <a:normAutofit fontScale="77500" lnSpcReduction="20000"/>
          </a:bodyPr>
          <a:lstStyle/>
          <a:p>
            <a:r>
              <a:rPr lang="en-US" b="1" dirty="0">
                <a:solidFill>
                  <a:srgbClr val="FF0000"/>
                </a:solidFill>
              </a:rPr>
              <a:t>Reinforcement learning </a:t>
            </a:r>
            <a:r>
              <a:rPr lang="en-US" b="1" dirty="0"/>
              <a:t>marries machine learning and simulations, where simulations generate data and ML finds the right simulation parameters to pursue desired outcomes. </a:t>
            </a:r>
          </a:p>
          <a:p>
            <a:r>
              <a:rPr lang="en-US" b="1" dirty="0"/>
              <a:t>Example: An end-to-end simulation may virtually crash a vehicle thousands of times until it “learns” not to crash (adjusting the right weight parameters). </a:t>
            </a:r>
          </a:p>
          <a:p>
            <a:pPr marL="285750" indent="-285750">
              <a:buFont typeface="Arial" panose="020B0604020202020204" pitchFamily="34" charset="0"/>
              <a:buChar char="•"/>
            </a:pPr>
            <a:r>
              <a:rPr lang="en-US" dirty="0"/>
              <a:t>Example simulation: virtual radar sensors measure distances to obstacles and inputs them into a neural network. </a:t>
            </a:r>
          </a:p>
          <a:p>
            <a:pPr marL="285750" indent="-285750">
              <a:buFont typeface="Arial" panose="020B0604020202020204" pitchFamily="34" charset="0"/>
              <a:buChar char="•"/>
            </a:pPr>
            <a:r>
              <a:rPr lang="en-US" dirty="0"/>
              <a:t>The neural network receives obstacle distances during the simulation, and outputs an action to either TURN LEFT or TURN RIGHT.</a:t>
            </a:r>
          </a:p>
          <a:p>
            <a:pPr marL="285750" indent="-285750">
              <a:buFont typeface="Arial" panose="020B0604020202020204" pitchFamily="34" charset="0"/>
              <a:buChar char="•"/>
            </a:pPr>
            <a:r>
              <a:rPr lang="en-US" dirty="0"/>
              <a:t>Weights are iteratively adjusted until the vehicle does not crash anymore, although it may fail in tracks it never encountered before. </a:t>
            </a:r>
          </a:p>
          <a:p>
            <a:pPr marL="285750" indent="-285750">
              <a:buFont typeface="Arial" panose="020B0604020202020204" pitchFamily="34" charset="0"/>
              <a:buChar char="•"/>
            </a:pPr>
            <a:r>
              <a:rPr lang="en-US" dirty="0"/>
              <a:t>As we will learn in the next section, end-to-end reinforcement learning is not used in practice for real-world vehicle automation but it can play a modular role.</a:t>
            </a:r>
          </a:p>
        </p:txBody>
      </p:sp>
      <p:grpSp>
        <p:nvGrpSpPr>
          <p:cNvPr id="11" name="Group 10">
            <a:extLst>
              <a:ext uri="{FF2B5EF4-FFF2-40B4-BE49-F238E27FC236}">
                <a16:creationId xmlns:a16="http://schemas.microsoft.com/office/drawing/2014/main" id="{0A70C9F1-DB84-4C48-AB15-525AB13B1C4D}"/>
              </a:ext>
            </a:extLst>
          </p:cNvPr>
          <p:cNvGrpSpPr/>
          <p:nvPr/>
        </p:nvGrpSpPr>
        <p:grpSpPr>
          <a:xfrm rot="13977306">
            <a:off x="9442062" y="2820592"/>
            <a:ext cx="1519193" cy="1932215"/>
            <a:chOff x="9709810" y="2901042"/>
            <a:chExt cx="1519193" cy="1932215"/>
          </a:xfrm>
        </p:grpSpPr>
        <p:sp>
          <p:nvSpPr>
            <p:cNvPr id="4" name="Isosceles Triangle 3">
              <a:extLst>
                <a:ext uri="{FF2B5EF4-FFF2-40B4-BE49-F238E27FC236}">
                  <a16:creationId xmlns:a16="http://schemas.microsoft.com/office/drawing/2014/main" id="{1FB13D33-E973-4DE7-9047-B3763DE1EDB3}"/>
                </a:ext>
              </a:extLst>
            </p:cNvPr>
            <p:cNvSpPr/>
            <p:nvPr/>
          </p:nvSpPr>
          <p:spPr>
            <a:xfrm>
              <a:off x="10412186" y="3929742"/>
              <a:ext cx="533400" cy="903515"/>
            </a:xfrm>
            <a:prstGeom prst="triangle">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4199DF-D80B-4743-9712-E81AE3C9E9F0}"/>
                </a:ext>
              </a:extLst>
            </p:cNvPr>
            <p:cNvCxnSpPr>
              <a:cxnSpLocks/>
              <a:stCxn id="4" idx="5"/>
            </p:cNvCxnSpPr>
            <p:nvPr/>
          </p:nvCxnSpPr>
          <p:spPr>
            <a:xfrm rot="7622694" flipH="1">
              <a:off x="10464183" y="3682728"/>
              <a:ext cx="1310015" cy="219625"/>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1CE8AE7E-6292-4115-A8F1-603698E9CD4C}"/>
                </a:ext>
              </a:extLst>
            </p:cNvPr>
            <p:cNvCxnSpPr>
              <a:cxnSpLocks/>
            </p:cNvCxnSpPr>
            <p:nvPr/>
          </p:nvCxnSpPr>
          <p:spPr>
            <a:xfrm rot="7622694" flipH="1">
              <a:off x="9978468" y="3267513"/>
              <a:ext cx="589827" cy="1127144"/>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5EE093B7-8893-4F56-B293-F890AAC83185}"/>
                </a:ext>
              </a:extLst>
            </p:cNvPr>
            <p:cNvCxnSpPr>
              <a:stCxn id="4" idx="0"/>
            </p:cNvCxnSpPr>
            <p:nvPr/>
          </p:nvCxnSpPr>
          <p:spPr>
            <a:xfrm flipV="1">
              <a:off x="10678886" y="2901042"/>
              <a:ext cx="0" cy="102870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cxnSp>
        <p:nvCxnSpPr>
          <p:cNvPr id="13" name="Straight Connector 12">
            <a:extLst>
              <a:ext uri="{FF2B5EF4-FFF2-40B4-BE49-F238E27FC236}">
                <a16:creationId xmlns:a16="http://schemas.microsoft.com/office/drawing/2014/main" id="{2EE58EC7-3E51-4D2C-A824-A2FBED2E4D44}"/>
              </a:ext>
            </a:extLst>
          </p:cNvPr>
          <p:cNvCxnSpPr>
            <a:cxnSpLocks/>
          </p:cNvCxnSpPr>
          <p:nvPr/>
        </p:nvCxnSpPr>
        <p:spPr>
          <a:xfrm flipH="1">
            <a:off x="8920843" y="1698171"/>
            <a:ext cx="1797394" cy="1921329"/>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65AE2792-88BA-4DC1-BCFD-B9B21EE80F86}"/>
              </a:ext>
            </a:extLst>
          </p:cNvPr>
          <p:cNvCxnSpPr>
            <a:cxnSpLocks/>
          </p:cNvCxnSpPr>
          <p:nvPr/>
        </p:nvCxnSpPr>
        <p:spPr>
          <a:xfrm flipH="1" flipV="1">
            <a:off x="8920843" y="3619500"/>
            <a:ext cx="1723572" cy="2835729"/>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70AF3F64-74CA-41CA-B9AB-5BDD28AD04E1}"/>
              </a:ext>
            </a:extLst>
          </p:cNvPr>
          <p:cNvCxnSpPr>
            <a:cxnSpLocks/>
          </p:cNvCxnSpPr>
          <p:nvPr/>
        </p:nvCxnSpPr>
        <p:spPr>
          <a:xfrm flipH="1">
            <a:off x="11345334" y="2607128"/>
            <a:ext cx="581739" cy="1450049"/>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56142ED0-EC52-4D8C-956F-C6565FBC283E}"/>
              </a:ext>
            </a:extLst>
          </p:cNvPr>
          <p:cNvCxnSpPr>
            <a:cxnSpLocks/>
          </p:cNvCxnSpPr>
          <p:nvPr/>
        </p:nvCxnSpPr>
        <p:spPr>
          <a:xfrm>
            <a:off x="11345335" y="4057177"/>
            <a:ext cx="581738" cy="190267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7AE03A31-B77E-4F33-A876-C010137D15A3}"/>
              </a:ext>
            </a:extLst>
          </p:cNvPr>
          <p:cNvCxnSpPr>
            <a:cxnSpLocks/>
          </p:cNvCxnSpPr>
          <p:nvPr/>
        </p:nvCxnSpPr>
        <p:spPr>
          <a:xfrm flipV="1">
            <a:off x="10718237" y="1137557"/>
            <a:ext cx="1208836" cy="560614"/>
          </a:xfrm>
          <a:prstGeom prst="line">
            <a:avLst/>
          </a:prstGeom>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5AA98B7-3988-4745-B79D-81E9041EC7C0}"/>
              </a:ext>
            </a:extLst>
          </p:cNvPr>
          <p:cNvSpPr txBox="1"/>
          <p:nvPr/>
        </p:nvSpPr>
        <p:spPr>
          <a:xfrm>
            <a:off x="10082545" y="2307654"/>
            <a:ext cx="1804061" cy="914400"/>
          </a:xfrm>
          <a:prstGeom prst="rect">
            <a:avLst/>
          </a:prstGeom>
        </p:spPr>
        <p:txBody>
          <a:bodyPr vert="horz" wrap="none" lIns="91440" tIns="45720" rIns="91440" bIns="45720" rtlCol="0">
            <a:normAutofit/>
          </a:bodyPr>
          <a:lstStyle/>
          <a:p>
            <a:pPr algn="l"/>
            <a:r>
              <a:rPr lang="en-US" sz="1400">
                <a:solidFill>
                  <a:prstClr val="black">
                    <a:lumMod val="75000"/>
                    <a:lumOff val="25000"/>
                  </a:prstClr>
                </a:solidFill>
                <a:latin typeface="Consolas" panose="020B0609020204030204" pitchFamily="49" charset="0"/>
                <a:cs typeface="Segoe UI" panose="020B0502040204020203" pitchFamily="34" charset="0"/>
              </a:rPr>
              <a:t>Obstacle detected</a:t>
            </a:r>
          </a:p>
          <a:p>
            <a:pPr algn="l"/>
            <a:r>
              <a:rPr lang="en-US" sz="1400">
                <a:solidFill>
                  <a:prstClr val="black">
                    <a:lumMod val="75000"/>
                    <a:lumOff val="25000"/>
                  </a:prstClr>
                </a:solidFill>
                <a:latin typeface="Consolas" panose="020B0609020204030204" pitchFamily="49" charset="0"/>
                <a:cs typeface="Segoe UI" panose="020B0502040204020203" pitchFamily="34" charset="0"/>
              </a:rPr>
              <a:t>Turn left</a:t>
            </a:r>
          </a:p>
        </p:txBody>
      </p:sp>
      <p:sp>
        <p:nvSpPr>
          <p:cNvPr id="30" name="Multiplication Sign 29">
            <a:extLst>
              <a:ext uri="{FF2B5EF4-FFF2-40B4-BE49-F238E27FC236}">
                <a16:creationId xmlns:a16="http://schemas.microsoft.com/office/drawing/2014/main" id="{3820F44B-48F5-4474-BE97-89641EA1B9FC}"/>
              </a:ext>
            </a:extLst>
          </p:cNvPr>
          <p:cNvSpPr/>
          <p:nvPr/>
        </p:nvSpPr>
        <p:spPr>
          <a:xfrm>
            <a:off x="8873051" y="3245879"/>
            <a:ext cx="357474" cy="37859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6B596497-6B9F-4395-8F19-2CAC2C60C036}"/>
              </a:ext>
            </a:extLst>
          </p:cNvPr>
          <p:cNvSpPr/>
          <p:nvPr/>
        </p:nvSpPr>
        <p:spPr>
          <a:xfrm>
            <a:off x="9095644" y="4031620"/>
            <a:ext cx="357474" cy="37859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54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C683-AB40-420D-9395-84721BC455DA}"/>
              </a:ext>
            </a:extLst>
          </p:cNvPr>
          <p:cNvSpPr>
            <a:spLocks noGrp="1"/>
          </p:cNvSpPr>
          <p:nvPr>
            <p:ph type="title"/>
          </p:nvPr>
        </p:nvSpPr>
        <p:spPr/>
        <p:txBody>
          <a:bodyPr/>
          <a:lstStyle/>
          <a:p>
            <a:r>
              <a:rPr lang="en-US"/>
              <a:t>The Simulation-to-Reality Gap </a:t>
            </a:r>
          </a:p>
        </p:txBody>
      </p:sp>
      <p:sp>
        <p:nvSpPr>
          <p:cNvPr id="3" name="Content Placeholder 2">
            <a:extLst>
              <a:ext uri="{FF2B5EF4-FFF2-40B4-BE49-F238E27FC236}">
                <a16:creationId xmlns:a16="http://schemas.microsoft.com/office/drawing/2014/main" id="{6A0C90B6-1E98-4CF2-BC7F-EFEBE9AD53A5}"/>
              </a:ext>
            </a:extLst>
          </p:cNvPr>
          <p:cNvSpPr>
            <a:spLocks noGrp="1"/>
          </p:cNvSpPr>
          <p:nvPr>
            <p:ph sz="quarter" idx="10"/>
          </p:nvPr>
        </p:nvSpPr>
        <p:spPr>
          <a:xfrm>
            <a:off x="539496" y="1435608"/>
            <a:ext cx="7831618" cy="4878106"/>
          </a:xfrm>
        </p:spPr>
        <p:txBody>
          <a:bodyPr>
            <a:normAutofit fontScale="85000" lnSpcReduction="10000"/>
          </a:bodyPr>
          <a:lstStyle/>
          <a:p>
            <a:r>
              <a:rPr lang="en-US" b="1" dirty="0"/>
              <a:t>Even though simulations are imperfect and hardly capture real-world variability, they are sometimes the only tool available. </a:t>
            </a:r>
          </a:p>
          <a:p>
            <a:pPr marL="285750" indent="-285750">
              <a:buFont typeface="Arial" panose="020B0604020202020204" pitchFamily="34" charset="0"/>
              <a:buChar char="•"/>
            </a:pPr>
            <a:r>
              <a:rPr lang="en-US" dirty="0"/>
              <a:t>The gap between clean, idealistic simulations (with limited variables) versus reality (with infinite, messy variables) is known as the </a:t>
            </a:r>
            <a:r>
              <a:rPr lang="en-US" b="1" dirty="0">
                <a:solidFill>
                  <a:srgbClr val="FF0000"/>
                </a:solidFill>
              </a:rPr>
              <a:t>simulation-to-reality gap</a:t>
            </a:r>
            <a:r>
              <a:rPr lang="en-US" dirty="0"/>
              <a:t>.</a:t>
            </a:r>
          </a:p>
          <a:p>
            <a:pPr marL="285750" indent="-285750">
              <a:buFont typeface="Arial" panose="020B0604020202020204" pitchFamily="34" charset="0"/>
              <a:buChar char="•"/>
            </a:pPr>
            <a:r>
              <a:rPr lang="en-US" dirty="0"/>
              <a:t>“Self-driving” cars are trained on real roads, but most data are gathered from simulations due to practicality and cost.</a:t>
            </a:r>
          </a:p>
          <a:p>
            <a:pPr marL="285750" indent="-285750">
              <a:buFont typeface="Arial" panose="020B0604020202020204" pitchFamily="34" charset="0"/>
              <a:buChar char="•"/>
            </a:pPr>
            <a:r>
              <a:rPr lang="en-US" dirty="0"/>
              <a:t>Collecting data on crash outcomes is critical, and while crashes are perfectly acceptable on simulations, it is not in the real world. </a:t>
            </a:r>
          </a:p>
          <a:p>
            <a:r>
              <a:rPr lang="en-US" b="1" dirty="0"/>
              <a:t>While some simulations can be quite robust (FAA-approved flight simulators), it is prudent to be informed of their limitations. </a:t>
            </a:r>
          </a:p>
        </p:txBody>
      </p:sp>
      <p:grpSp>
        <p:nvGrpSpPr>
          <p:cNvPr id="11" name="Group 10">
            <a:extLst>
              <a:ext uri="{FF2B5EF4-FFF2-40B4-BE49-F238E27FC236}">
                <a16:creationId xmlns:a16="http://schemas.microsoft.com/office/drawing/2014/main" id="{0A70C9F1-DB84-4C48-AB15-525AB13B1C4D}"/>
              </a:ext>
            </a:extLst>
          </p:cNvPr>
          <p:cNvGrpSpPr/>
          <p:nvPr/>
        </p:nvGrpSpPr>
        <p:grpSpPr>
          <a:xfrm rot="9026938">
            <a:off x="9995551" y="3532447"/>
            <a:ext cx="1519193" cy="1932215"/>
            <a:chOff x="9709810" y="2901042"/>
            <a:chExt cx="1519193" cy="1932215"/>
          </a:xfrm>
        </p:grpSpPr>
        <p:sp>
          <p:nvSpPr>
            <p:cNvPr id="4" name="Isosceles Triangle 3">
              <a:extLst>
                <a:ext uri="{FF2B5EF4-FFF2-40B4-BE49-F238E27FC236}">
                  <a16:creationId xmlns:a16="http://schemas.microsoft.com/office/drawing/2014/main" id="{1FB13D33-E973-4DE7-9047-B3763DE1EDB3}"/>
                </a:ext>
              </a:extLst>
            </p:cNvPr>
            <p:cNvSpPr/>
            <p:nvPr/>
          </p:nvSpPr>
          <p:spPr>
            <a:xfrm>
              <a:off x="10412186" y="3929742"/>
              <a:ext cx="533400" cy="903515"/>
            </a:xfrm>
            <a:prstGeom prst="triangle">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4199DF-D80B-4743-9712-E81AE3C9E9F0}"/>
                </a:ext>
              </a:extLst>
            </p:cNvPr>
            <p:cNvCxnSpPr>
              <a:cxnSpLocks/>
              <a:stCxn id="4" idx="5"/>
            </p:cNvCxnSpPr>
            <p:nvPr/>
          </p:nvCxnSpPr>
          <p:spPr>
            <a:xfrm rot="7622694" flipH="1">
              <a:off x="10464183" y="3682728"/>
              <a:ext cx="1310015" cy="219625"/>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1CE8AE7E-6292-4115-A8F1-603698E9CD4C}"/>
                </a:ext>
              </a:extLst>
            </p:cNvPr>
            <p:cNvCxnSpPr>
              <a:cxnSpLocks/>
            </p:cNvCxnSpPr>
            <p:nvPr/>
          </p:nvCxnSpPr>
          <p:spPr>
            <a:xfrm rot="7622694" flipH="1">
              <a:off x="9978468" y="3267513"/>
              <a:ext cx="589827" cy="1127144"/>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5EE093B7-8893-4F56-B293-F890AAC83185}"/>
                </a:ext>
              </a:extLst>
            </p:cNvPr>
            <p:cNvCxnSpPr>
              <a:stCxn id="4" idx="0"/>
            </p:cNvCxnSpPr>
            <p:nvPr/>
          </p:nvCxnSpPr>
          <p:spPr>
            <a:xfrm flipV="1">
              <a:off x="10678886" y="2901042"/>
              <a:ext cx="0" cy="102870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cxnSp>
        <p:nvCxnSpPr>
          <p:cNvPr id="13" name="Straight Connector 12">
            <a:extLst>
              <a:ext uri="{FF2B5EF4-FFF2-40B4-BE49-F238E27FC236}">
                <a16:creationId xmlns:a16="http://schemas.microsoft.com/office/drawing/2014/main" id="{2EE58EC7-3E51-4D2C-A824-A2FBED2E4D44}"/>
              </a:ext>
            </a:extLst>
          </p:cNvPr>
          <p:cNvCxnSpPr>
            <a:cxnSpLocks/>
          </p:cNvCxnSpPr>
          <p:nvPr/>
        </p:nvCxnSpPr>
        <p:spPr>
          <a:xfrm flipH="1">
            <a:off x="8920843" y="1698171"/>
            <a:ext cx="1797394" cy="1921329"/>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65AE2792-88BA-4DC1-BCFD-B9B21EE80F86}"/>
              </a:ext>
            </a:extLst>
          </p:cNvPr>
          <p:cNvCxnSpPr>
            <a:cxnSpLocks/>
          </p:cNvCxnSpPr>
          <p:nvPr/>
        </p:nvCxnSpPr>
        <p:spPr>
          <a:xfrm flipH="1" flipV="1">
            <a:off x="8920843" y="3619500"/>
            <a:ext cx="1723572" cy="2835729"/>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70AF3F64-74CA-41CA-B9AB-5BDD28AD04E1}"/>
              </a:ext>
            </a:extLst>
          </p:cNvPr>
          <p:cNvCxnSpPr>
            <a:cxnSpLocks/>
          </p:cNvCxnSpPr>
          <p:nvPr/>
        </p:nvCxnSpPr>
        <p:spPr>
          <a:xfrm flipH="1">
            <a:off x="11345334" y="2607128"/>
            <a:ext cx="581739" cy="1450049"/>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56142ED0-EC52-4D8C-956F-C6565FBC283E}"/>
              </a:ext>
            </a:extLst>
          </p:cNvPr>
          <p:cNvCxnSpPr>
            <a:cxnSpLocks/>
          </p:cNvCxnSpPr>
          <p:nvPr/>
        </p:nvCxnSpPr>
        <p:spPr>
          <a:xfrm>
            <a:off x="11345335" y="4057177"/>
            <a:ext cx="581738" cy="190267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7AE03A31-B77E-4F33-A876-C010137D15A3}"/>
              </a:ext>
            </a:extLst>
          </p:cNvPr>
          <p:cNvCxnSpPr>
            <a:cxnSpLocks/>
          </p:cNvCxnSpPr>
          <p:nvPr/>
        </p:nvCxnSpPr>
        <p:spPr>
          <a:xfrm flipV="1">
            <a:off x="10718237" y="1137557"/>
            <a:ext cx="1208836" cy="560614"/>
          </a:xfrm>
          <a:prstGeom prst="line">
            <a:avLst/>
          </a:prstGeom>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5AA98B7-3988-4745-B79D-81E9041EC7C0}"/>
              </a:ext>
            </a:extLst>
          </p:cNvPr>
          <p:cNvSpPr txBox="1"/>
          <p:nvPr/>
        </p:nvSpPr>
        <p:spPr>
          <a:xfrm>
            <a:off x="10444129" y="3509711"/>
            <a:ext cx="1804061" cy="914400"/>
          </a:xfrm>
          <a:prstGeom prst="rect">
            <a:avLst/>
          </a:prstGeom>
        </p:spPr>
        <p:txBody>
          <a:bodyPr vert="horz" wrap="none" lIns="91440" tIns="45720" rIns="91440" bIns="45720" rtlCol="0">
            <a:normAutofit/>
          </a:bodyPr>
          <a:lstStyle/>
          <a:p>
            <a:pPr algn="l"/>
            <a:r>
              <a:rPr lang="en-US" sz="1400">
                <a:solidFill>
                  <a:prstClr val="black">
                    <a:lumMod val="75000"/>
                    <a:lumOff val="25000"/>
                  </a:prstClr>
                </a:solidFill>
                <a:latin typeface="Consolas" panose="020B0609020204030204" pitchFamily="49" charset="0"/>
                <a:cs typeface="Segoe UI" panose="020B0502040204020203" pitchFamily="34" charset="0"/>
              </a:rPr>
              <a:t>CLEAR!</a:t>
            </a:r>
          </a:p>
        </p:txBody>
      </p:sp>
      <p:sp>
        <p:nvSpPr>
          <p:cNvPr id="15" name="Rectangle 14">
            <a:extLst>
              <a:ext uri="{FF2B5EF4-FFF2-40B4-BE49-F238E27FC236}">
                <a16:creationId xmlns:a16="http://schemas.microsoft.com/office/drawing/2014/main" id="{CD3C813C-DB94-4B21-B83C-64BB64C0F8C9}"/>
              </a:ext>
            </a:extLst>
          </p:cNvPr>
          <p:cNvSpPr/>
          <p:nvPr/>
        </p:nvSpPr>
        <p:spPr>
          <a:xfrm>
            <a:off x="465673" y="5164523"/>
            <a:ext cx="7831617" cy="766286"/>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3633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Preparing and Scaling Data</a:t>
            </a:r>
          </a:p>
        </p:txBody>
      </p:sp>
    </p:spTree>
    <p:extLst>
      <p:ext uri="{BB962C8B-B14F-4D97-AF65-F5344CB8AC3E}">
        <p14:creationId xmlns:p14="http://schemas.microsoft.com/office/powerpoint/2010/main" val="13727987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F3E268-E5A7-49F5-8E53-F47A341B84C7}"/>
              </a:ext>
            </a:extLst>
          </p:cNvPr>
          <p:cNvSpPr/>
          <p:nvPr/>
        </p:nvSpPr>
        <p:spPr>
          <a:xfrm>
            <a:off x="253068" y="274191"/>
            <a:ext cx="11685864" cy="632529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07217EF-38ED-41D7-A48F-E5F945386A0D}"/>
              </a:ext>
            </a:extLst>
          </p:cNvPr>
          <p:cNvSpPr>
            <a:spLocks noGrp="1"/>
          </p:cNvSpPr>
          <p:nvPr>
            <p:ph type="title"/>
          </p:nvPr>
        </p:nvSpPr>
        <p:spPr>
          <a:xfrm>
            <a:off x="1072747" y="2231717"/>
            <a:ext cx="4223582" cy="1767840"/>
          </a:xfrm>
        </p:spPr>
        <p:txBody>
          <a:bodyPr>
            <a:normAutofit/>
          </a:bodyPr>
          <a:lstStyle/>
          <a:p>
            <a:r>
              <a:rPr lang="en-US">
                <a:solidFill>
                  <a:schemeClr val="bg1"/>
                </a:solidFill>
              </a:rPr>
              <a:t>EXERCISE: </a:t>
            </a:r>
            <a:br>
              <a:rPr lang="en-US">
                <a:solidFill>
                  <a:schemeClr val="bg1"/>
                </a:solidFill>
              </a:rPr>
            </a:br>
            <a:r>
              <a:rPr lang="en-US">
                <a:solidFill>
                  <a:schemeClr val="bg1"/>
                </a:solidFill>
              </a:rPr>
              <a:t>DARPA Heron Challenge</a:t>
            </a:r>
          </a:p>
        </p:txBody>
      </p:sp>
      <p:pic>
        <p:nvPicPr>
          <p:cNvPr id="9218" name="Picture 2" descr="See the source image">
            <a:extLst>
              <a:ext uri="{FF2B5EF4-FFF2-40B4-BE49-F238E27FC236}">
                <a16:creationId xmlns:a16="http://schemas.microsoft.com/office/drawing/2014/main" id="{6885AC21-7811-4146-9D16-BFDAB6BA5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874" y="2403108"/>
            <a:ext cx="5714144" cy="278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66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9EAA-B757-4D10-B972-1218DE9291FC}"/>
              </a:ext>
            </a:extLst>
          </p:cNvPr>
          <p:cNvSpPr>
            <a:spLocks noGrp="1"/>
          </p:cNvSpPr>
          <p:nvPr>
            <p:ph type="title"/>
          </p:nvPr>
        </p:nvSpPr>
        <p:spPr/>
        <p:txBody>
          <a:bodyPr/>
          <a:lstStyle/>
          <a:p>
            <a:r>
              <a:rPr lang="en-US"/>
              <a:t>DARPA Heron Challenge (2020)</a:t>
            </a:r>
          </a:p>
        </p:txBody>
      </p:sp>
      <p:sp>
        <p:nvSpPr>
          <p:cNvPr id="6" name="Content Placeholder 5">
            <a:extLst>
              <a:ext uri="{FF2B5EF4-FFF2-40B4-BE49-F238E27FC236}">
                <a16:creationId xmlns:a16="http://schemas.microsoft.com/office/drawing/2014/main" id="{171F7765-2BBB-4BAF-A22B-C80E394E89DA}"/>
              </a:ext>
            </a:extLst>
          </p:cNvPr>
          <p:cNvSpPr>
            <a:spLocks noGrp="1"/>
          </p:cNvSpPr>
          <p:nvPr>
            <p:ph sz="quarter" idx="10"/>
          </p:nvPr>
        </p:nvSpPr>
        <p:spPr>
          <a:xfrm>
            <a:off x="539496" y="1435608"/>
            <a:ext cx="7418642" cy="4393692"/>
          </a:xfrm>
        </p:spPr>
        <p:txBody>
          <a:bodyPr>
            <a:normAutofit fontScale="92500"/>
          </a:bodyPr>
          <a:lstStyle/>
          <a:p>
            <a:r>
              <a:rPr lang="en-US" b="1"/>
              <a:t>In August 2020 there was a widely circulated DARPA demonstration. </a:t>
            </a:r>
          </a:p>
          <a:p>
            <a:r>
              <a:rPr lang="en-US"/>
              <a:t>A pilot lost a virtual F-16 dogfight against a reinforcement learning “AI” made by Heron. </a:t>
            </a:r>
          </a:p>
          <a:p>
            <a:r>
              <a:rPr lang="en-US"/>
              <a:t>With all 5 rounds lost, does this mean AI superiority to pilots has been achieved?</a:t>
            </a:r>
          </a:p>
          <a:p>
            <a:r>
              <a:rPr lang="en-US" b="1"/>
              <a:t>Watch the video on next slide and discuss whether this proves pilots can now be replaced by “AI.” </a:t>
            </a:r>
          </a:p>
          <a:p>
            <a:r>
              <a:rPr lang="en-US" b="1"/>
              <a:t>Why or why not? </a:t>
            </a:r>
          </a:p>
        </p:txBody>
      </p:sp>
      <p:pic>
        <p:nvPicPr>
          <p:cNvPr id="9218" name="Picture 2" descr="See the source image">
            <a:extLst>
              <a:ext uri="{FF2B5EF4-FFF2-40B4-BE49-F238E27FC236}">
                <a16:creationId xmlns:a16="http://schemas.microsoft.com/office/drawing/2014/main" id="{E18FCC88-C882-4741-9795-375BBDA07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8674" y="1435608"/>
            <a:ext cx="3377532" cy="18915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F1A85F-8F22-4321-AC38-79C19B6695A3}"/>
              </a:ext>
            </a:extLst>
          </p:cNvPr>
          <p:cNvSpPr txBox="1"/>
          <p:nvPr/>
        </p:nvSpPr>
        <p:spPr>
          <a:xfrm>
            <a:off x="426780" y="6113555"/>
            <a:ext cx="8577636" cy="261610"/>
          </a:xfrm>
          <a:prstGeom prst="rect">
            <a:avLst/>
          </a:prstGeom>
          <a:noFill/>
        </p:spPr>
        <p:txBody>
          <a:bodyPr wrap="square">
            <a:spAutoFit/>
          </a:bodyPr>
          <a:lstStyle/>
          <a:p>
            <a:r>
              <a:rPr lang="en-US" sz="1100">
                <a:hlinkClick r:id="rId3"/>
              </a:rPr>
              <a:t>https://www.janes.com/defence-news/news-detail/heron-systems-ai-defeats-human-pilot-in-us-darpa-alphadogfight-trials</a:t>
            </a:r>
            <a:endParaRPr lang="en-US" sz="1100"/>
          </a:p>
        </p:txBody>
      </p:sp>
    </p:spTree>
    <p:extLst>
      <p:ext uri="{BB962C8B-B14F-4D97-AF65-F5344CB8AC3E}">
        <p14:creationId xmlns:p14="http://schemas.microsoft.com/office/powerpoint/2010/main" val="13238650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879A1-6FF1-4434-9A1C-565027434AF2}"/>
              </a:ext>
            </a:extLst>
          </p:cNvPr>
          <p:cNvSpPr>
            <a:spLocks noGrp="1"/>
          </p:cNvSpPr>
          <p:nvPr>
            <p:ph type="title"/>
          </p:nvPr>
        </p:nvSpPr>
        <p:spPr/>
        <p:txBody>
          <a:bodyPr/>
          <a:lstStyle/>
          <a:p>
            <a:r>
              <a:rPr lang="en-US"/>
              <a:t>DARPA Heron Challenge (2020)	</a:t>
            </a:r>
          </a:p>
        </p:txBody>
      </p:sp>
      <p:pic>
        <p:nvPicPr>
          <p:cNvPr id="7" name="Online Media 3" title="Watch DARPA's AI vs. Human in Virtual F-16 Aerial Dogfight (FINALS)">
            <a:hlinkClick r:id="" action="ppaction://media"/>
            <a:extLst>
              <a:ext uri="{FF2B5EF4-FFF2-40B4-BE49-F238E27FC236}">
                <a16:creationId xmlns:a16="http://schemas.microsoft.com/office/drawing/2014/main" id="{D2329316-DFC5-4A8F-80C3-F0CBEA18F61B}"/>
              </a:ext>
            </a:extLst>
          </p:cNvPr>
          <p:cNvPicPr>
            <a:picLocks noRot="1" noChangeAspect="1"/>
          </p:cNvPicPr>
          <p:nvPr>
            <a:videoFile r:link="rId1"/>
          </p:nvPr>
        </p:nvPicPr>
        <p:blipFill>
          <a:blip r:embed="rId3"/>
          <a:stretch>
            <a:fillRect/>
          </a:stretch>
        </p:blipFill>
        <p:spPr>
          <a:xfrm>
            <a:off x="1619740" y="1391078"/>
            <a:ext cx="8610110" cy="4843574"/>
          </a:xfrm>
          <a:prstGeom prst="rect">
            <a:avLst/>
          </a:prstGeom>
        </p:spPr>
      </p:pic>
      <p:sp>
        <p:nvSpPr>
          <p:cNvPr id="20" name="TextBox 19">
            <a:extLst>
              <a:ext uri="{FF2B5EF4-FFF2-40B4-BE49-F238E27FC236}">
                <a16:creationId xmlns:a16="http://schemas.microsoft.com/office/drawing/2014/main" id="{EADEAB1E-40C8-4931-85FE-2FAE5E1FB7DB}"/>
              </a:ext>
            </a:extLst>
          </p:cNvPr>
          <p:cNvSpPr txBox="1"/>
          <p:nvPr/>
        </p:nvSpPr>
        <p:spPr>
          <a:xfrm>
            <a:off x="1526976" y="6234652"/>
            <a:ext cx="6097190" cy="646331"/>
          </a:xfrm>
          <a:prstGeom prst="rect">
            <a:avLst/>
          </a:prstGeom>
          <a:noFill/>
        </p:spPr>
        <p:txBody>
          <a:bodyPr wrap="square">
            <a:spAutoFit/>
          </a:bodyPr>
          <a:lstStyle/>
          <a:p>
            <a:r>
              <a:rPr lang="en-US">
                <a:hlinkClick r:id="rId4"/>
              </a:rPr>
              <a:t>https://youtu.be/IOJhgC1ksNU</a:t>
            </a:r>
            <a:endParaRPr lang="en-US"/>
          </a:p>
          <a:p>
            <a:endParaRPr lang="en-US"/>
          </a:p>
        </p:txBody>
      </p:sp>
    </p:spTree>
    <p:extLst>
      <p:ext uri="{BB962C8B-B14F-4D97-AF65-F5344CB8AC3E}">
        <p14:creationId xmlns:p14="http://schemas.microsoft.com/office/powerpoint/2010/main" val="7802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9EAA-B757-4D10-B972-1218DE9291FC}"/>
              </a:ext>
            </a:extLst>
          </p:cNvPr>
          <p:cNvSpPr>
            <a:spLocks noGrp="1"/>
          </p:cNvSpPr>
          <p:nvPr>
            <p:ph type="title"/>
          </p:nvPr>
        </p:nvSpPr>
        <p:spPr/>
        <p:txBody>
          <a:bodyPr/>
          <a:lstStyle/>
          <a:p>
            <a:r>
              <a:rPr lang="en-US" dirty="0"/>
              <a:t>DARPA Heron Challenge (2020)</a:t>
            </a:r>
          </a:p>
        </p:txBody>
      </p:sp>
      <p:sp>
        <p:nvSpPr>
          <p:cNvPr id="6" name="Content Placeholder 5">
            <a:extLst>
              <a:ext uri="{FF2B5EF4-FFF2-40B4-BE49-F238E27FC236}">
                <a16:creationId xmlns:a16="http://schemas.microsoft.com/office/drawing/2014/main" id="{171F7765-2BBB-4BAF-A22B-C80E394E89DA}"/>
              </a:ext>
            </a:extLst>
          </p:cNvPr>
          <p:cNvSpPr>
            <a:spLocks noGrp="1"/>
          </p:cNvSpPr>
          <p:nvPr>
            <p:ph sz="quarter" idx="10"/>
          </p:nvPr>
        </p:nvSpPr>
        <p:spPr>
          <a:xfrm>
            <a:off x="539496" y="1435607"/>
            <a:ext cx="10333292" cy="5079493"/>
          </a:xfrm>
        </p:spPr>
        <p:txBody>
          <a:bodyPr>
            <a:normAutofit fontScale="77500" lnSpcReduction="20000"/>
          </a:bodyPr>
          <a:lstStyle/>
          <a:p>
            <a:r>
              <a:rPr lang="en-US" b="1" dirty="0"/>
              <a:t>If the human pilot lost all 5 rounds to Heron, this does show some AI advancement that might be useful for pilot simulation training purposes. </a:t>
            </a:r>
          </a:p>
          <a:p>
            <a:r>
              <a:rPr lang="en-US" b="1" dirty="0"/>
              <a:t>But has AI superiority been achieved? Here are some things to consider: </a:t>
            </a:r>
          </a:p>
          <a:p>
            <a:pPr marL="342900" indent="-342900">
              <a:buAutoNum type="arabicParenR"/>
            </a:pPr>
            <a:r>
              <a:rPr lang="en-US" dirty="0"/>
              <a:t>The simulation was low fidelity, not just in graphics but also physics, pilot functions, and environment.</a:t>
            </a:r>
          </a:p>
          <a:p>
            <a:pPr marL="342900" indent="-342900">
              <a:buAutoNum type="arabicParenR"/>
            </a:pPr>
            <a:r>
              <a:rPr lang="en-US" dirty="0"/>
              <a:t>Ordnance was limited to guns; no missiles or other weapon systems, so objective was simply to get target within “a cone.”</a:t>
            </a:r>
          </a:p>
          <a:p>
            <a:pPr marL="342900" indent="-342900">
              <a:buAutoNum type="arabicParenR"/>
            </a:pPr>
            <a:r>
              <a:rPr lang="en-US" dirty="0"/>
              <a:t>Heron relied heavily on face shots and high-risk maneuvers, which F-16 pilots are trained not to do. </a:t>
            </a:r>
          </a:p>
          <a:p>
            <a:pPr marL="342900" indent="-342900">
              <a:buFontTx/>
              <a:buAutoNum type="arabicParenR"/>
            </a:pPr>
            <a:r>
              <a:rPr lang="en-US" dirty="0"/>
              <a:t>Experienced pilots are often disadvantaged in a simulator, as they lack physical cues they depend on. </a:t>
            </a:r>
          </a:p>
          <a:p>
            <a:pPr marL="342900" indent="-342900">
              <a:buFontTx/>
              <a:buAutoNum type="arabicParenR"/>
            </a:pPr>
            <a:r>
              <a:rPr lang="en-US" b="1" dirty="0">
                <a:solidFill>
                  <a:srgbClr val="FF0000"/>
                </a:solidFill>
              </a:rPr>
              <a:t>The AI had </a:t>
            </a:r>
            <a:r>
              <a:rPr lang="en-US" b="1" i="1" u="sng" dirty="0">
                <a:solidFill>
                  <a:srgbClr val="FF0000"/>
                </a:solidFill>
              </a:rPr>
              <a:t>complete</a:t>
            </a:r>
            <a:r>
              <a:rPr lang="en-US" b="1" dirty="0">
                <a:solidFill>
                  <a:srgbClr val="FF0000"/>
                </a:solidFill>
              </a:rPr>
              <a:t> situational awareness and access to all simulation variables, while the pilot had to cope with fog of war and was limited to instrument and cockpit view. </a:t>
            </a:r>
          </a:p>
          <a:p>
            <a:pPr marL="342900" indent="-342900">
              <a:buFontTx/>
              <a:buAutoNum type="arabicParenR"/>
            </a:pPr>
            <a:r>
              <a:rPr lang="en-US" b="1" dirty="0">
                <a:solidFill>
                  <a:srgbClr val="FF0000"/>
                </a:solidFill>
              </a:rPr>
              <a:t>Heron was able to generate training data through countless random simulations with a narrow objective, which is often impractical in real world settings. </a:t>
            </a:r>
          </a:p>
        </p:txBody>
      </p:sp>
      <p:sp>
        <p:nvSpPr>
          <p:cNvPr id="4" name="Rectangle 3">
            <a:extLst>
              <a:ext uri="{FF2B5EF4-FFF2-40B4-BE49-F238E27FC236}">
                <a16:creationId xmlns:a16="http://schemas.microsoft.com/office/drawing/2014/main" id="{F8571D71-E61C-4C6F-A7CE-B031B4E0ABB5}"/>
              </a:ext>
            </a:extLst>
          </p:cNvPr>
          <p:cNvSpPr/>
          <p:nvPr/>
        </p:nvSpPr>
        <p:spPr>
          <a:xfrm>
            <a:off x="460800" y="5074914"/>
            <a:ext cx="10411988" cy="159653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4572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8B9B-7351-4F5B-815F-1A04B69DA9BB}"/>
              </a:ext>
            </a:extLst>
          </p:cNvPr>
          <p:cNvSpPr>
            <a:spLocks noGrp="1"/>
          </p:cNvSpPr>
          <p:nvPr>
            <p:ph type="title"/>
          </p:nvPr>
        </p:nvSpPr>
        <p:spPr/>
        <p:txBody>
          <a:bodyPr/>
          <a:lstStyle/>
          <a:p>
            <a:r>
              <a:rPr lang="en-US"/>
              <a:t>DARPA Heron Challenge (2020)</a:t>
            </a:r>
          </a:p>
        </p:txBody>
      </p:sp>
      <p:sp>
        <p:nvSpPr>
          <p:cNvPr id="3" name="Content Placeholder 2">
            <a:extLst>
              <a:ext uri="{FF2B5EF4-FFF2-40B4-BE49-F238E27FC236}">
                <a16:creationId xmlns:a16="http://schemas.microsoft.com/office/drawing/2014/main" id="{A7750CA4-0B33-4F8C-AEC0-7E333FDFA578}"/>
              </a:ext>
            </a:extLst>
          </p:cNvPr>
          <p:cNvSpPr>
            <a:spLocks noGrp="1"/>
          </p:cNvSpPr>
          <p:nvPr>
            <p:ph sz="quarter" idx="10"/>
          </p:nvPr>
        </p:nvSpPr>
        <p:spPr>
          <a:xfrm>
            <a:off x="539495" y="1435608"/>
            <a:ext cx="6742453" cy="5076028"/>
          </a:xfrm>
        </p:spPr>
        <p:txBody>
          <a:bodyPr>
            <a:normAutofit/>
          </a:bodyPr>
          <a:lstStyle/>
          <a:p>
            <a:r>
              <a:rPr lang="en-US" sz="1600" b="1" dirty="0"/>
              <a:t>Has Heron successfully made strides in replacing the pilot?</a:t>
            </a:r>
          </a:p>
          <a:p>
            <a:r>
              <a:rPr lang="en-US" sz="1600" dirty="0"/>
              <a:t>Probably not, the simulation-to-reality gap is prevalent here. </a:t>
            </a:r>
          </a:p>
          <a:p>
            <a:r>
              <a:rPr lang="en-US" sz="1600" dirty="0"/>
              <a:t>The simulation over-simplified combat conditions and ignored countless nuances and combat constraints pilots are faced with. </a:t>
            </a:r>
          </a:p>
          <a:p>
            <a:r>
              <a:rPr lang="en-US" sz="1600" dirty="0"/>
              <a:t>The “AI” has an unfair advantage having omniscient access to all simulation state and data, including pilot’s variables, while the pilot was left in a fog of war. </a:t>
            </a:r>
          </a:p>
          <a:p>
            <a:r>
              <a:rPr lang="en-US" sz="1600" b="1" dirty="0"/>
              <a:t>It may offer some interesting research with reinforcement learning, as well as offer new types of unorthodox computer adversaries for pilots in simulation training.</a:t>
            </a:r>
            <a:endParaRPr lang="en-US" sz="1600" dirty="0"/>
          </a:p>
          <a:p>
            <a:endParaRPr lang="en-US" sz="1600" dirty="0"/>
          </a:p>
        </p:txBody>
      </p:sp>
      <p:pic>
        <p:nvPicPr>
          <p:cNvPr id="11" name="Picture 10">
            <a:extLst>
              <a:ext uri="{FF2B5EF4-FFF2-40B4-BE49-F238E27FC236}">
                <a16:creationId xmlns:a16="http://schemas.microsoft.com/office/drawing/2014/main" id="{C441E508-0E66-48DB-8C74-FBE91CCAABBF}"/>
              </a:ext>
            </a:extLst>
          </p:cNvPr>
          <p:cNvPicPr>
            <a:picLocks noChangeAspect="1"/>
          </p:cNvPicPr>
          <p:nvPr/>
        </p:nvPicPr>
        <p:blipFill>
          <a:blip r:embed="rId2"/>
          <a:stretch>
            <a:fillRect/>
          </a:stretch>
        </p:blipFill>
        <p:spPr>
          <a:xfrm>
            <a:off x="7375487" y="1444752"/>
            <a:ext cx="4219229" cy="2562892"/>
          </a:xfrm>
          <a:prstGeom prst="rect">
            <a:avLst/>
          </a:prstGeom>
        </p:spPr>
      </p:pic>
      <p:sp>
        <p:nvSpPr>
          <p:cNvPr id="5" name="Rectangle 4">
            <a:extLst>
              <a:ext uri="{FF2B5EF4-FFF2-40B4-BE49-F238E27FC236}">
                <a16:creationId xmlns:a16="http://schemas.microsoft.com/office/drawing/2014/main" id="{ABD2BC00-831E-4098-8D19-3DA0735CA647}"/>
              </a:ext>
            </a:extLst>
          </p:cNvPr>
          <p:cNvSpPr/>
          <p:nvPr/>
        </p:nvSpPr>
        <p:spPr>
          <a:xfrm>
            <a:off x="521208" y="3733429"/>
            <a:ext cx="6602352" cy="126018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5325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C683-AB40-420D-9395-84721BC455DA}"/>
              </a:ext>
            </a:extLst>
          </p:cNvPr>
          <p:cNvSpPr>
            <a:spLocks noGrp="1"/>
          </p:cNvSpPr>
          <p:nvPr>
            <p:ph type="title"/>
          </p:nvPr>
        </p:nvSpPr>
        <p:spPr/>
        <p:txBody>
          <a:bodyPr/>
          <a:lstStyle/>
          <a:p>
            <a:r>
              <a:rPr lang="en-US" dirty="0"/>
              <a:t>Games and AI Research</a:t>
            </a:r>
          </a:p>
        </p:txBody>
      </p:sp>
      <p:sp>
        <p:nvSpPr>
          <p:cNvPr id="3" name="Content Placeholder 2">
            <a:extLst>
              <a:ext uri="{FF2B5EF4-FFF2-40B4-BE49-F238E27FC236}">
                <a16:creationId xmlns:a16="http://schemas.microsoft.com/office/drawing/2014/main" id="{6A0C90B6-1E98-4CF2-BC7F-EFEBE9AD53A5}"/>
              </a:ext>
            </a:extLst>
          </p:cNvPr>
          <p:cNvSpPr>
            <a:spLocks noGrp="1"/>
          </p:cNvSpPr>
          <p:nvPr>
            <p:ph sz="quarter" idx="10"/>
          </p:nvPr>
        </p:nvSpPr>
        <p:spPr>
          <a:xfrm>
            <a:off x="539496" y="1435608"/>
            <a:ext cx="6475667" cy="4878106"/>
          </a:xfrm>
        </p:spPr>
        <p:txBody>
          <a:bodyPr>
            <a:normAutofit fontScale="70000" lnSpcReduction="20000"/>
          </a:bodyPr>
          <a:lstStyle/>
          <a:p>
            <a:r>
              <a:rPr lang="en-US" b="1" dirty="0"/>
              <a:t>Games like Chess, Go, DOTA, and StarCraft are often the subject of AI research and media headlines.</a:t>
            </a:r>
          </a:p>
          <a:p>
            <a:r>
              <a:rPr lang="en-US" b="1" dirty="0">
                <a:solidFill>
                  <a:srgbClr val="FF0000"/>
                </a:solidFill>
              </a:rPr>
              <a:t>Games are like simulations as they offer a closed world with limited variables, decisions, and outcomes with well-defined objectives. </a:t>
            </a:r>
          </a:p>
          <a:p>
            <a:r>
              <a:rPr lang="en-US" dirty="0"/>
              <a:t>Traditionally game AI would look 3-4 moves ahead using tree search and choose the branch with the highest likelihood of success. </a:t>
            </a:r>
          </a:p>
          <a:p>
            <a:r>
              <a:rPr lang="en-US" b="1" dirty="0">
                <a:solidFill>
                  <a:srgbClr val="FF0000"/>
                </a:solidFill>
              </a:rPr>
              <a:t>Contemporary AI research today uses random gameplay (e.g. Monte Carlo tree search) to generate vast amounts of data, and machine learning can train on that data to predict winning moves. </a:t>
            </a:r>
          </a:p>
          <a:p>
            <a:r>
              <a:rPr lang="en-US" b="1" dirty="0"/>
              <a:t>This closed world setting makes games perfect for AI research, but these advantages are rarely found in real-world environments.</a:t>
            </a:r>
          </a:p>
          <a:p>
            <a:r>
              <a:rPr lang="en-US" b="1" dirty="0"/>
              <a:t>Regardless, AI research companies and even DARPA have taken a strong interest in game AI research.</a:t>
            </a:r>
            <a:endParaRPr lang="en-US" dirty="0"/>
          </a:p>
        </p:txBody>
      </p:sp>
      <p:sp>
        <p:nvSpPr>
          <p:cNvPr id="5" name="Rectangle 4">
            <a:extLst>
              <a:ext uri="{FF2B5EF4-FFF2-40B4-BE49-F238E27FC236}">
                <a16:creationId xmlns:a16="http://schemas.microsoft.com/office/drawing/2014/main" id="{AD8D33D6-843D-4447-A7B1-B381306C49C0}"/>
              </a:ext>
            </a:extLst>
          </p:cNvPr>
          <p:cNvSpPr/>
          <p:nvPr/>
        </p:nvSpPr>
        <p:spPr>
          <a:xfrm>
            <a:off x="539496" y="2111469"/>
            <a:ext cx="6086762" cy="766286"/>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9DC9C4CF-F69B-43D4-9099-50C4963AE406}"/>
              </a:ext>
            </a:extLst>
          </p:cNvPr>
          <p:cNvPicPr>
            <a:picLocks noChangeAspect="1"/>
          </p:cNvPicPr>
          <p:nvPr/>
        </p:nvPicPr>
        <p:blipFill rotWithShape="1">
          <a:blip r:embed="rId3"/>
          <a:srcRect b="22325"/>
          <a:stretch/>
        </p:blipFill>
        <p:spPr>
          <a:xfrm>
            <a:off x="7935985" y="1371599"/>
            <a:ext cx="3534171" cy="4274192"/>
          </a:xfrm>
          <a:prstGeom prst="rect">
            <a:avLst/>
          </a:prstGeom>
        </p:spPr>
      </p:pic>
      <p:sp>
        <p:nvSpPr>
          <p:cNvPr id="8" name="TextBox 7">
            <a:extLst>
              <a:ext uri="{FF2B5EF4-FFF2-40B4-BE49-F238E27FC236}">
                <a16:creationId xmlns:a16="http://schemas.microsoft.com/office/drawing/2014/main" id="{093885CA-AA15-4C72-AF12-4B4F462F1941}"/>
              </a:ext>
            </a:extLst>
          </p:cNvPr>
          <p:cNvSpPr txBox="1"/>
          <p:nvPr/>
        </p:nvSpPr>
        <p:spPr>
          <a:xfrm>
            <a:off x="7935984" y="5735611"/>
            <a:ext cx="3534171" cy="914400"/>
          </a:xfrm>
          <a:prstGeom prst="rect">
            <a:avLst/>
          </a:prstGeom>
        </p:spPr>
        <p:txBody>
          <a:bodyPr vert="horz" wrap="square" lIns="91440" tIns="45720" rIns="91440" bIns="45720" rtlCol="0">
            <a:normAutofit fontScale="92500" lnSpcReduction="10000"/>
          </a:bodyPr>
          <a:lstStyle/>
          <a:p>
            <a:pPr algn="l">
              <a:spcAft>
                <a:spcPts val="2000"/>
              </a:spcAft>
            </a:pPr>
            <a:r>
              <a:rPr lang="en-US" sz="1100" i="1">
                <a:solidFill>
                  <a:prstClr val="black">
                    <a:lumMod val="75000"/>
                    <a:lumOff val="25000"/>
                  </a:prstClr>
                </a:solidFill>
                <a:latin typeface="Segoe UI" panose="020B0502040204020203" pitchFamily="34" charset="0"/>
                <a:cs typeface="Segoe UI" panose="020B0502040204020203" pitchFamily="34" charset="0"/>
              </a:rPr>
              <a:t>One of the course instructors (Thomas Nield) wrote an article about game AI and why it is hard to generalize. </a:t>
            </a:r>
          </a:p>
          <a:p>
            <a:pPr algn="l">
              <a:spcAft>
                <a:spcPts val="2000"/>
              </a:spcAft>
            </a:pPr>
            <a:r>
              <a:rPr lang="en-US" sz="1100" i="1">
                <a:hlinkClick r:id="rId4"/>
              </a:rPr>
              <a:t>https://towardsdatascience.com/ai-research-and-the-video-game-fetish-71cb62ffd6b3</a:t>
            </a:r>
            <a:r>
              <a:rPr lang="en-US" sz="1100" i="1">
                <a:solidFill>
                  <a:prstClr val="black">
                    <a:lumMod val="75000"/>
                    <a:lumOff val="25000"/>
                  </a:prstClr>
                </a:solidFill>
                <a:latin typeface="Segoe UI" panose="020B0502040204020203" pitchFamily="34" charset="0"/>
                <a:cs typeface="Segoe UI" panose="020B0502040204020203" pitchFamily="34" charset="0"/>
              </a:rPr>
              <a:t> </a:t>
            </a:r>
          </a:p>
        </p:txBody>
      </p:sp>
      <p:sp>
        <p:nvSpPr>
          <p:cNvPr id="9" name="Rectangle 8">
            <a:extLst>
              <a:ext uri="{FF2B5EF4-FFF2-40B4-BE49-F238E27FC236}">
                <a16:creationId xmlns:a16="http://schemas.microsoft.com/office/drawing/2014/main" id="{D595A724-DB19-47FA-A3DE-640D82B92091}"/>
              </a:ext>
            </a:extLst>
          </p:cNvPr>
          <p:cNvSpPr/>
          <p:nvPr/>
        </p:nvSpPr>
        <p:spPr>
          <a:xfrm>
            <a:off x="539496" y="3829447"/>
            <a:ext cx="6551210" cy="895865"/>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997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C473-44CF-4EF3-A3AF-97CF9A6477B7}"/>
              </a:ext>
            </a:extLst>
          </p:cNvPr>
          <p:cNvSpPr>
            <a:spLocks noGrp="1"/>
          </p:cNvSpPr>
          <p:nvPr>
            <p:ph type="title"/>
          </p:nvPr>
        </p:nvSpPr>
        <p:spPr/>
        <p:txBody>
          <a:bodyPr/>
          <a:lstStyle/>
          <a:p>
            <a:r>
              <a:rPr lang="en-US" dirty="0"/>
              <a:t>Quote from Francis Chollet</a:t>
            </a:r>
          </a:p>
        </p:txBody>
      </p:sp>
      <p:sp>
        <p:nvSpPr>
          <p:cNvPr id="3" name="Content Placeholder 2">
            <a:extLst>
              <a:ext uri="{FF2B5EF4-FFF2-40B4-BE49-F238E27FC236}">
                <a16:creationId xmlns:a16="http://schemas.microsoft.com/office/drawing/2014/main" id="{217796F3-4864-4109-917F-75D66232927B}"/>
              </a:ext>
            </a:extLst>
          </p:cNvPr>
          <p:cNvSpPr>
            <a:spLocks noGrp="1"/>
          </p:cNvSpPr>
          <p:nvPr>
            <p:ph sz="quarter" idx="10"/>
          </p:nvPr>
        </p:nvSpPr>
        <p:spPr>
          <a:xfrm>
            <a:off x="539496" y="1435607"/>
            <a:ext cx="7263384" cy="4718573"/>
          </a:xfrm>
        </p:spPr>
        <p:txBody>
          <a:bodyPr>
            <a:normAutofit fontScale="92500"/>
          </a:bodyPr>
          <a:lstStyle/>
          <a:p>
            <a:r>
              <a:rPr lang="en-US" sz="1400" b="0" i="0" dirty="0">
                <a:solidFill>
                  <a:srgbClr val="424242"/>
                </a:solidFill>
                <a:effectLst/>
                <a:latin typeface="Helvetica" panose="020B0604020202020204" pitchFamily="34" charset="0"/>
              </a:rPr>
              <a:t>“The thing is, </a:t>
            </a:r>
            <a:r>
              <a:rPr lang="en-US" sz="1400" b="1" i="0" dirty="0">
                <a:solidFill>
                  <a:srgbClr val="FF0000"/>
                </a:solidFill>
                <a:effectLst/>
                <a:latin typeface="Helvetica" panose="020B0604020202020204" pitchFamily="34" charset="0"/>
              </a:rPr>
              <a:t>once you pick a measure, you’re going to take whatever shortcut is available to game it. </a:t>
            </a:r>
            <a:r>
              <a:rPr lang="en-US" sz="1400" b="0" i="0" dirty="0">
                <a:solidFill>
                  <a:srgbClr val="424242"/>
                </a:solidFill>
                <a:effectLst/>
                <a:latin typeface="Helvetica" panose="020B0604020202020204" pitchFamily="34" charset="0"/>
              </a:rPr>
              <a:t>For instance, if you set chess-playing as your measure of intelligence (which we started doing in the 1970s until the 1990s), you’re going to end up with a system that plays chess, and that’s it. There’s no reason to assume it will be good for anything else at all. You end up with tree search and minimax, and that doesn’t teach you anything about human intelligence. Today, pursuing skill at video games like </a:t>
            </a:r>
            <a:r>
              <a:rPr lang="en-US" sz="1400" b="0" i="1" dirty="0">
                <a:solidFill>
                  <a:srgbClr val="424242"/>
                </a:solidFill>
                <a:effectLst/>
                <a:latin typeface="Helvetica" panose="020B0604020202020204" pitchFamily="34" charset="0"/>
              </a:rPr>
              <a:t>Dota</a:t>
            </a:r>
            <a:r>
              <a:rPr lang="en-US" sz="1400" b="0" i="0" dirty="0">
                <a:solidFill>
                  <a:srgbClr val="424242"/>
                </a:solidFill>
                <a:effectLst/>
                <a:latin typeface="Helvetica" panose="020B0604020202020204" pitchFamily="34" charset="0"/>
              </a:rPr>
              <a:t> or </a:t>
            </a:r>
            <a:r>
              <a:rPr lang="en-US" sz="1400" b="0" i="1" dirty="0">
                <a:solidFill>
                  <a:srgbClr val="424242"/>
                </a:solidFill>
                <a:effectLst/>
                <a:latin typeface="Helvetica" panose="020B0604020202020204" pitchFamily="34" charset="0"/>
              </a:rPr>
              <a:t>StarCraft</a:t>
            </a:r>
            <a:r>
              <a:rPr lang="en-US" sz="1400" b="0" i="0" dirty="0">
                <a:solidFill>
                  <a:srgbClr val="424242"/>
                </a:solidFill>
                <a:effectLst/>
                <a:latin typeface="Helvetica" panose="020B0604020202020204" pitchFamily="34" charset="0"/>
              </a:rPr>
              <a:t> as a proxy for general intelligence falls into the exact same intellectual trap.</a:t>
            </a:r>
          </a:p>
          <a:p>
            <a:pPr algn="l" fontAlgn="auto"/>
            <a:r>
              <a:rPr lang="en-US" sz="1400" b="0" i="0" dirty="0">
                <a:solidFill>
                  <a:srgbClr val="424242"/>
                </a:solidFill>
                <a:effectLst/>
                <a:latin typeface="Helvetica" panose="020B0604020202020204" pitchFamily="34" charset="0"/>
              </a:rPr>
              <a:t>There’s no doubt that the effort to beat human champions at specific well-known video games is primarily driven by the press coverage these projects can generate. If the public wasn’t interested in these flashy “milestones” that are so easy to misrepresent as steps toward superhuman general AI, researchers would be doing something else. I think it’s a bit sad because research should about answering open scientific questions, not generating PR. ”</a:t>
            </a:r>
          </a:p>
          <a:p>
            <a:r>
              <a:rPr lang="en-US" sz="1400" dirty="0"/>
              <a:t>-Francois Chollet, AI Researcher at Google and creator of </a:t>
            </a:r>
            <a:r>
              <a:rPr lang="en-US" sz="1400" dirty="0" err="1"/>
              <a:t>Keras</a:t>
            </a:r>
            <a:r>
              <a:rPr lang="en-US" sz="1400" dirty="0"/>
              <a:t> </a:t>
            </a:r>
            <a:r>
              <a:rPr lang="en-US" sz="1400" dirty="0" err="1"/>
              <a:t>Tensorflow</a:t>
            </a:r>
            <a:endParaRPr lang="en-US" sz="1400" b="0" i="0" dirty="0">
              <a:solidFill>
                <a:srgbClr val="424242"/>
              </a:solidFill>
              <a:effectLst/>
            </a:endParaRPr>
          </a:p>
        </p:txBody>
      </p:sp>
      <p:sp>
        <p:nvSpPr>
          <p:cNvPr id="9" name="TextBox 8">
            <a:extLst>
              <a:ext uri="{FF2B5EF4-FFF2-40B4-BE49-F238E27FC236}">
                <a16:creationId xmlns:a16="http://schemas.microsoft.com/office/drawing/2014/main" id="{8904E54D-41E4-4DE8-B806-92AD5B364315}"/>
              </a:ext>
            </a:extLst>
          </p:cNvPr>
          <p:cNvSpPr txBox="1"/>
          <p:nvPr/>
        </p:nvSpPr>
        <p:spPr>
          <a:xfrm>
            <a:off x="341295" y="6486385"/>
            <a:ext cx="11507112" cy="276999"/>
          </a:xfrm>
          <a:prstGeom prst="rect">
            <a:avLst/>
          </a:prstGeom>
          <a:noFill/>
        </p:spPr>
        <p:txBody>
          <a:bodyPr wrap="square">
            <a:spAutoFit/>
          </a:bodyPr>
          <a:lstStyle/>
          <a:p>
            <a:r>
              <a:rPr lang="en-US" sz="1200" dirty="0"/>
              <a:t>[1] </a:t>
            </a:r>
            <a:r>
              <a:rPr lang="en-US" sz="1200" dirty="0">
                <a:hlinkClick r:id="rId2"/>
              </a:rPr>
              <a:t>https://www.theverge.com/2019/12/19/21029605/artificial-intelligence-ai-progress-measurement-benchmarks-interview-francois-chollet-google</a:t>
            </a:r>
            <a:r>
              <a:rPr lang="en-US" sz="1200" dirty="0"/>
              <a:t> </a:t>
            </a:r>
          </a:p>
        </p:txBody>
      </p:sp>
      <p:pic>
        <p:nvPicPr>
          <p:cNvPr id="10" name="Picture 4" descr="See the source image">
            <a:extLst>
              <a:ext uri="{FF2B5EF4-FFF2-40B4-BE49-F238E27FC236}">
                <a16:creationId xmlns:a16="http://schemas.microsoft.com/office/drawing/2014/main" id="{AD614292-BB84-443F-A7CB-38532E024A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49"/>
          <a:stretch/>
        </p:blipFill>
        <p:spPr bwMode="auto">
          <a:xfrm>
            <a:off x="8300781" y="1362263"/>
            <a:ext cx="3411205" cy="433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7193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C473-44CF-4EF3-A3AF-97CF9A6477B7}"/>
              </a:ext>
            </a:extLst>
          </p:cNvPr>
          <p:cNvSpPr>
            <a:spLocks noGrp="1"/>
          </p:cNvSpPr>
          <p:nvPr>
            <p:ph type="title"/>
          </p:nvPr>
        </p:nvSpPr>
        <p:spPr/>
        <p:txBody>
          <a:bodyPr/>
          <a:lstStyle/>
          <a:p>
            <a:r>
              <a:rPr lang="en-US" dirty="0"/>
              <a:t>Quote from Francis Chollet (continued)</a:t>
            </a:r>
          </a:p>
        </p:txBody>
      </p:sp>
      <p:sp>
        <p:nvSpPr>
          <p:cNvPr id="3" name="Content Placeholder 2">
            <a:extLst>
              <a:ext uri="{FF2B5EF4-FFF2-40B4-BE49-F238E27FC236}">
                <a16:creationId xmlns:a16="http://schemas.microsoft.com/office/drawing/2014/main" id="{217796F3-4864-4109-917F-75D66232927B}"/>
              </a:ext>
            </a:extLst>
          </p:cNvPr>
          <p:cNvSpPr>
            <a:spLocks noGrp="1"/>
          </p:cNvSpPr>
          <p:nvPr>
            <p:ph sz="quarter" idx="10"/>
          </p:nvPr>
        </p:nvSpPr>
        <p:spPr>
          <a:xfrm>
            <a:off x="539496" y="1435607"/>
            <a:ext cx="7263384" cy="4718573"/>
          </a:xfrm>
        </p:spPr>
        <p:txBody>
          <a:bodyPr>
            <a:normAutofit/>
          </a:bodyPr>
          <a:lstStyle/>
          <a:p>
            <a:r>
              <a:rPr lang="en-US" sz="1400" b="0" i="0" dirty="0">
                <a:solidFill>
                  <a:srgbClr val="424242"/>
                </a:solidFill>
                <a:effectLst/>
                <a:latin typeface="Helvetica" panose="020B0604020202020204" pitchFamily="34" charset="0"/>
              </a:rPr>
              <a:t>“If I set out to ‘solve’ </a:t>
            </a:r>
            <a:r>
              <a:rPr lang="en-US" sz="1400" b="0" i="1" dirty="0">
                <a:solidFill>
                  <a:srgbClr val="424242"/>
                </a:solidFill>
                <a:effectLst/>
                <a:latin typeface="Helvetica" panose="020B0604020202020204" pitchFamily="34" charset="0"/>
              </a:rPr>
              <a:t>Warcraft III</a:t>
            </a:r>
            <a:r>
              <a:rPr lang="en-US" sz="1400" b="0" i="0" dirty="0">
                <a:solidFill>
                  <a:srgbClr val="424242"/>
                </a:solidFill>
                <a:effectLst/>
                <a:latin typeface="Helvetica" panose="020B0604020202020204" pitchFamily="34" charset="0"/>
              </a:rPr>
              <a:t> at a superhuman level using deep learning, you can be quite sure that I will get there as long as I have access to sufficient engineering talent and computing power (which is on the order of tens of millions of dollars for a task like this). But once I’d have done it, what would I have learned about intelligence or generalization? Well, nothing. At best, I’d have developed engineering knowledge about scaling up deep learning. So I don’t really see it as scientific research because it doesn’t teach us anything we didn’t already know. It doesn’t answer any open question. If the question was, </a:t>
            </a:r>
            <a:r>
              <a:rPr lang="en-US" sz="1400" b="1" i="0" dirty="0">
                <a:solidFill>
                  <a:srgbClr val="FF0000"/>
                </a:solidFill>
                <a:effectLst/>
                <a:latin typeface="Helvetica" panose="020B0604020202020204" pitchFamily="34" charset="0"/>
              </a:rPr>
              <a:t>‘Can we play X at a superhuman level?,’ the answer is definitely, ‘Yes, as long as you can generate a sufficiently dense sample of training situations and feed them into a sufficiently expressive deep learning model.’ </a:t>
            </a:r>
            <a:r>
              <a:rPr lang="en-US" sz="1400" b="0" i="0" dirty="0">
                <a:solidFill>
                  <a:srgbClr val="424242"/>
                </a:solidFill>
                <a:effectLst/>
                <a:latin typeface="Helvetica" panose="020B0604020202020204" pitchFamily="34" charset="0"/>
              </a:rPr>
              <a:t>We’ve known this for some time. ”</a:t>
            </a:r>
          </a:p>
          <a:p>
            <a:r>
              <a:rPr lang="en-US" sz="1400" dirty="0"/>
              <a:t>-Francois Chollet, AI Researcher at Google and creator of </a:t>
            </a:r>
            <a:r>
              <a:rPr lang="en-US" sz="1400" dirty="0" err="1"/>
              <a:t>Keras</a:t>
            </a:r>
            <a:r>
              <a:rPr lang="en-US" sz="1400" dirty="0"/>
              <a:t> </a:t>
            </a:r>
            <a:r>
              <a:rPr lang="en-US" sz="1400" dirty="0" err="1"/>
              <a:t>Tensorflow</a:t>
            </a:r>
            <a:endParaRPr lang="en-US" sz="1400" b="0" i="0" dirty="0">
              <a:solidFill>
                <a:srgbClr val="424242"/>
              </a:solidFill>
              <a:effectLst/>
            </a:endParaRPr>
          </a:p>
          <a:p>
            <a:endParaRPr lang="en-US" sz="1400" dirty="0"/>
          </a:p>
        </p:txBody>
      </p:sp>
      <p:sp>
        <p:nvSpPr>
          <p:cNvPr id="9" name="TextBox 8">
            <a:extLst>
              <a:ext uri="{FF2B5EF4-FFF2-40B4-BE49-F238E27FC236}">
                <a16:creationId xmlns:a16="http://schemas.microsoft.com/office/drawing/2014/main" id="{8904E54D-41E4-4DE8-B806-92AD5B364315}"/>
              </a:ext>
            </a:extLst>
          </p:cNvPr>
          <p:cNvSpPr txBox="1"/>
          <p:nvPr/>
        </p:nvSpPr>
        <p:spPr>
          <a:xfrm>
            <a:off x="341295" y="6486385"/>
            <a:ext cx="11507112" cy="276999"/>
          </a:xfrm>
          <a:prstGeom prst="rect">
            <a:avLst/>
          </a:prstGeom>
          <a:noFill/>
        </p:spPr>
        <p:txBody>
          <a:bodyPr wrap="square">
            <a:spAutoFit/>
          </a:bodyPr>
          <a:lstStyle/>
          <a:p>
            <a:r>
              <a:rPr lang="en-US" sz="1200" dirty="0"/>
              <a:t>[1] </a:t>
            </a:r>
            <a:r>
              <a:rPr lang="en-US" sz="1200" dirty="0">
                <a:hlinkClick r:id="rId2"/>
              </a:rPr>
              <a:t>https://www.theverge.com/2019/12/19/21029605/artificial-intelligence-ai-progress-measurement-benchmarks-interview-francois-chollet-google</a:t>
            </a:r>
            <a:r>
              <a:rPr lang="en-US" sz="1200" dirty="0"/>
              <a:t> </a:t>
            </a:r>
          </a:p>
        </p:txBody>
      </p:sp>
      <p:pic>
        <p:nvPicPr>
          <p:cNvPr id="6" name="Picture 5">
            <a:extLst>
              <a:ext uri="{FF2B5EF4-FFF2-40B4-BE49-F238E27FC236}">
                <a16:creationId xmlns:a16="http://schemas.microsoft.com/office/drawing/2014/main" id="{140D5613-E691-40B6-B254-424B90685854}"/>
              </a:ext>
            </a:extLst>
          </p:cNvPr>
          <p:cNvPicPr>
            <a:picLocks noChangeAspect="1"/>
          </p:cNvPicPr>
          <p:nvPr/>
        </p:nvPicPr>
        <p:blipFill>
          <a:blip r:embed="rId3"/>
          <a:stretch>
            <a:fillRect/>
          </a:stretch>
        </p:blipFill>
        <p:spPr>
          <a:xfrm>
            <a:off x="8147948" y="1435607"/>
            <a:ext cx="3425957" cy="3747945"/>
          </a:xfrm>
          <a:prstGeom prst="rect">
            <a:avLst/>
          </a:prstGeom>
        </p:spPr>
      </p:pic>
      <p:sp>
        <p:nvSpPr>
          <p:cNvPr id="7" name="TextBox 6">
            <a:extLst>
              <a:ext uri="{FF2B5EF4-FFF2-40B4-BE49-F238E27FC236}">
                <a16:creationId xmlns:a16="http://schemas.microsoft.com/office/drawing/2014/main" id="{3B5D4D70-0C74-43D6-90B6-E0E0BADFFF84}"/>
              </a:ext>
            </a:extLst>
          </p:cNvPr>
          <p:cNvSpPr txBox="1"/>
          <p:nvPr/>
        </p:nvSpPr>
        <p:spPr>
          <a:xfrm>
            <a:off x="8147948" y="5183552"/>
            <a:ext cx="3425957" cy="1184395"/>
          </a:xfrm>
          <a:prstGeom prst="rect">
            <a:avLst/>
          </a:prstGeom>
        </p:spPr>
        <p:txBody>
          <a:bodyPr vert="horz" wrap="square" lIns="91440" tIns="45720" rIns="91440" bIns="45720" rtlCol="0">
            <a:normAutofit fontScale="92500"/>
          </a:bodyPr>
          <a:lstStyle/>
          <a:p>
            <a:pPr algn="l">
              <a:spcAft>
                <a:spcPts val="2000"/>
              </a:spcAft>
            </a:pPr>
            <a:r>
              <a:rPr lang="en-US" sz="1050" dirty="0">
                <a:solidFill>
                  <a:prstClr val="black">
                    <a:lumMod val="75000"/>
                    <a:lumOff val="25000"/>
                  </a:prstClr>
                </a:solidFill>
                <a:latin typeface="Segoe UI" panose="020B0502040204020203" pitchFamily="34" charset="0"/>
                <a:cs typeface="Segoe UI" panose="020B0502040204020203" pitchFamily="34" charset="0"/>
              </a:rPr>
              <a:t>Simulation and video game-based AI dominate headlines with breakthroughs in reinforcement learning, but practical value remains elusive.</a:t>
            </a:r>
          </a:p>
          <a:p>
            <a:pPr algn="l">
              <a:spcAft>
                <a:spcPts val="2000"/>
              </a:spcAft>
            </a:pPr>
            <a:r>
              <a:rPr lang="en-US" sz="1050" dirty="0">
                <a:solidFill>
                  <a:prstClr val="black">
                    <a:lumMod val="75000"/>
                    <a:lumOff val="25000"/>
                  </a:prstClr>
                </a:solidFill>
                <a:latin typeface="Segoe UI" panose="020B0502040204020203" pitchFamily="34" charset="0"/>
                <a:cs typeface="Segoe UI" panose="020B0502040204020203" pitchFamily="34" charset="0"/>
                <a:hlinkClick r:id="rId4"/>
              </a:rPr>
              <a:t>https://www.vox.com/future-perfect/2019/9/20/20872672/ai-learn-play-hide-and-seek</a:t>
            </a:r>
            <a:r>
              <a:rPr lang="en-US" sz="1050" dirty="0">
                <a:solidFill>
                  <a:prstClr val="black">
                    <a:lumMod val="75000"/>
                    <a:lumOff val="25000"/>
                  </a:prst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9738604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CASE STUDY: Uber Tempe Incident</a:t>
            </a:r>
          </a:p>
        </p:txBody>
      </p:sp>
    </p:spTree>
    <p:extLst>
      <p:ext uri="{BB962C8B-B14F-4D97-AF65-F5344CB8AC3E}">
        <p14:creationId xmlns:p14="http://schemas.microsoft.com/office/powerpoint/2010/main" val="38621368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D911D2-DCA2-43A3-B923-711877BDF69B}"/>
              </a:ext>
            </a:extLst>
          </p:cNvPr>
          <p:cNvSpPr>
            <a:spLocks noGrp="1"/>
          </p:cNvSpPr>
          <p:nvPr>
            <p:ph idx="1"/>
          </p:nvPr>
        </p:nvSpPr>
        <p:spPr>
          <a:xfrm>
            <a:off x="592338" y="1628401"/>
            <a:ext cx="10983131" cy="4572752"/>
          </a:xfrm>
        </p:spPr>
        <p:txBody>
          <a:bodyPr>
            <a:normAutofit/>
          </a:bodyPr>
          <a:lstStyle/>
          <a:p>
            <a:r>
              <a:rPr lang="en-US" sz="1600" b="1" dirty="0"/>
              <a:t>Here are some reports and documents surrounding the Uber Tempe crash in 2018. </a:t>
            </a:r>
          </a:p>
          <a:p>
            <a:r>
              <a:rPr lang="en-US" sz="1600" dirty="0">
                <a:hlinkClick r:id="rId2"/>
              </a:rPr>
              <a:t>https://www.ntsb.gov/investigations/AccidentReports/Reports/HAR1903.pdf</a:t>
            </a:r>
            <a:endParaRPr lang="en-US" sz="1600" dirty="0"/>
          </a:p>
          <a:p>
            <a:r>
              <a:rPr lang="en-US" sz="1600" dirty="0">
                <a:hlinkClick r:id="rId3"/>
              </a:rPr>
              <a:t>https://1drv.ms/b/s!AoxKpPBUQ5LnltoUnQExu3QDb-ihkg?e=cNV79a</a:t>
            </a:r>
            <a:endParaRPr lang="en-US" sz="1600" dirty="0"/>
          </a:p>
          <a:p>
            <a:r>
              <a:rPr lang="en-US" sz="1600" b="1" dirty="0"/>
              <a:t>Let’s disregard human factors and focus on how this deep learning system (and larger system overall) failed. </a:t>
            </a:r>
          </a:p>
          <a:p>
            <a:r>
              <a:rPr lang="en-US" sz="1600" b="1" dirty="0"/>
              <a:t>Let’s discuss technical factors that triggered hazards leading up to the accident. </a:t>
            </a:r>
          </a:p>
          <a:p>
            <a:endParaRPr lang="en-US" sz="1600" dirty="0"/>
          </a:p>
        </p:txBody>
      </p:sp>
      <p:sp>
        <p:nvSpPr>
          <p:cNvPr id="3" name="Title 2">
            <a:extLst>
              <a:ext uri="{FF2B5EF4-FFF2-40B4-BE49-F238E27FC236}">
                <a16:creationId xmlns:a16="http://schemas.microsoft.com/office/drawing/2014/main" id="{7B70B60C-0249-472D-868F-42EB2924975A}"/>
              </a:ext>
            </a:extLst>
          </p:cNvPr>
          <p:cNvSpPr>
            <a:spLocks noGrp="1"/>
          </p:cNvSpPr>
          <p:nvPr>
            <p:ph type="title"/>
          </p:nvPr>
        </p:nvSpPr>
        <p:spPr/>
        <p:txBody>
          <a:bodyPr/>
          <a:lstStyle/>
          <a:p>
            <a:r>
              <a:rPr lang="en-US" dirty="0"/>
              <a:t>Uber Tempe Accident </a:t>
            </a:r>
          </a:p>
        </p:txBody>
      </p:sp>
    </p:spTree>
    <p:extLst>
      <p:ext uri="{BB962C8B-B14F-4D97-AF65-F5344CB8AC3E}">
        <p14:creationId xmlns:p14="http://schemas.microsoft.com/office/powerpoint/2010/main" val="513394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FE2D-F5B4-4F35-BA02-D2DEAA13D52A}"/>
              </a:ext>
            </a:extLst>
          </p:cNvPr>
          <p:cNvSpPr>
            <a:spLocks noGrp="1"/>
          </p:cNvSpPr>
          <p:nvPr>
            <p:ph type="title"/>
          </p:nvPr>
        </p:nvSpPr>
        <p:spPr/>
        <p:txBody>
          <a:bodyPr>
            <a:normAutofit/>
          </a:bodyPr>
          <a:lstStyle/>
          <a:p>
            <a:r>
              <a:rPr lang="en-US" dirty="0"/>
              <a:t>Preparing Data for Machine Learning </a:t>
            </a:r>
          </a:p>
        </p:txBody>
      </p:sp>
      <p:sp>
        <p:nvSpPr>
          <p:cNvPr id="3" name="Content Placeholder 2">
            <a:extLst>
              <a:ext uri="{FF2B5EF4-FFF2-40B4-BE49-F238E27FC236}">
                <a16:creationId xmlns:a16="http://schemas.microsoft.com/office/drawing/2014/main" id="{D8B7BA91-81B6-47F0-8C93-F8336844AAD3}"/>
              </a:ext>
            </a:extLst>
          </p:cNvPr>
          <p:cNvSpPr>
            <a:spLocks noGrp="1"/>
          </p:cNvSpPr>
          <p:nvPr>
            <p:ph sz="quarter" idx="10"/>
          </p:nvPr>
        </p:nvSpPr>
        <p:spPr>
          <a:xfrm>
            <a:off x="522516" y="1374648"/>
            <a:ext cx="6165668" cy="5113238"/>
          </a:xfrm>
        </p:spPr>
        <p:txBody>
          <a:bodyPr>
            <a:normAutofit fontScale="85000" lnSpcReduction="20000"/>
          </a:bodyPr>
          <a:lstStyle/>
          <a:p>
            <a:r>
              <a:rPr lang="en-US" sz="2000" b="1" dirty="0"/>
              <a:t>Before you start modeling a critical step is preparing the data, so features are represented in a math-friendly way. </a:t>
            </a:r>
          </a:p>
          <a:p>
            <a:pPr marL="342900" indent="-342900">
              <a:buFont typeface="Arial" panose="020B0604020202020204" pitchFamily="34" charset="0"/>
              <a:buChar char="•"/>
            </a:pPr>
            <a:r>
              <a:rPr lang="en-US" sz="2000" dirty="0"/>
              <a:t>Data needs to be pulled, joined with other data, and aggregated with the right features extracted.</a:t>
            </a:r>
          </a:p>
          <a:p>
            <a:pPr marL="342900" indent="-342900">
              <a:buFont typeface="Arial" panose="020B0604020202020204" pitchFamily="34" charset="0"/>
              <a:buChar char="•"/>
            </a:pPr>
            <a:r>
              <a:rPr lang="en-US" sz="2000" dirty="0"/>
              <a:t>All data (including text and images) must be turned into  grids of numbers called matrices. </a:t>
            </a:r>
          </a:p>
          <a:p>
            <a:pPr marL="342900" indent="-342900">
              <a:buFont typeface="Arial" panose="020B0604020202020204" pitchFamily="34" charset="0"/>
              <a:buChar char="•"/>
            </a:pPr>
            <a:r>
              <a:rPr lang="en-US" sz="2000" dirty="0"/>
              <a:t>Different fields of data (e.g., employee age [0-99] and salary [0-1,000,000]) might need to be scaled into similar number ranges using transformation techniques. </a:t>
            </a:r>
          </a:p>
          <a:p>
            <a:pPr marL="342900" indent="-342900">
              <a:buFont typeface="Arial" panose="020B0604020202020204" pitchFamily="34" charset="0"/>
              <a:buChar char="•"/>
            </a:pPr>
            <a:r>
              <a:rPr lang="en-US" sz="2000" dirty="0"/>
              <a:t>The numeric machine learning data we just created above needs to be traceable back to the original data.</a:t>
            </a:r>
          </a:p>
          <a:p>
            <a:pPr marL="342900" indent="-342900">
              <a:buFont typeface="Arial" panose="020B0604020202020204" pitchFamily="34" charset="0"/>
              <a:buChar char="•"/>
            </a:pPr>
            <a:endParaRPr lang="en-US" sz="2000"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41D69349-CCBB-4F75-99AA-204105210689}"/>
              </a:ext>
            </a:extLst>
          </p:cNvPr>
          <p:cNvPicPr>
            <a:picLocks noChangeAspect="1"/>
          </p:cNvPicPr>
          <p:nvPr/>
        </p:nvPicPr>
        <p:blipFill>
          <a:blip r:embed="rId2"/>
          <a:stretch>
            <a:fillRect/>
          </a:stretch>
        </p:blipFill>
        <p:spPr>
          <a:xfrm>
            <a:off x="6972923" y="1438942"/>
            <a:ext cx="2414975" cy="2427402"/>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45A3C4F8-CC7F-46E7-9106-A65BC1DAC1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73905" y="3057292"/>
            <a:ext cx="2195579" cy="3430594"/>
          </a:xfrm>
          <a:prstGeom prst="rect">
            <a:avLst/>
          </a:prstGeom>
          <a:ln>
            <a:noFill/>
          </a:ln>
          <a:effectLst>
            <a:outerShdw blurRad="190500" algn="tl" rotWithShape="0">
              <a:srgbClr val="000000">
                <a:alpha val="70000"/>
              </a:srgbClr>
            </a:outerShdw>
          </a:effectLst>
        </p:spPr>
      </p:pic>
      <p:cxnSp>
        <p:nvCxnSpPr>
          <p:cNvPr id="15" name="Straight Arrow Connector 14">
            <a:extLst>
              <a:ext uri="{FF2B5EF4-FFF2-40B4-BE49-F238E27FC236}">
                <a16:creationId xmlns:a16="http://schemas.microsoft.com/office/drawing/2014/main" id="{2111058D-7A2B-46D0-A173-7DD33FC5E073}"/>
              </a:ext>
            </a:extLst>
          </p:cNvPr>
          <p:cNvCxnSpPr>
            <a:cxnSpLocks/>
          </p:cNvCxnSpPr>
          <p:nvPr/>
        </p:nvCxnSpPr>
        <p:spPr>
          <a:xfrm>
            <a:off x="8180410" y="3931267"/>
            <a:ext cx="1129039" cy="110507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082CFD-5B94-46EB-99F1-120FE2B38236}"/>
              </a:ext>
            </a:extLst>
          </p:cNvPr>
          <p:cNvSpPr txBox="1"/>
          <p:nvPr/>
        </p:nvSpPr>
        <p:spPr>
          <a:xfrm>
            <a:off x="9567865" y="1723598"/>
            <a:ext cx="1947860" cy="1041033"/>
          </a:xfrm>
          <a:prstGeom prst="rect">
            <a:avLst/>
          </a:prstGeom>
        </p:spPr>
        <p:txBody>
          <a:bodyPr vert="horz" wrap="square" lIns="91440" tIns="45720" rIns="91440" bIns="45720" rtlCol="0">
            <a:normAutofit fontScale="92500" lnSpcReduction="20000"/>
          </a:bodyPr>
          <a:lstStyle/>
          <a:p>
            <a:pPr algn="l">
              <a:spcAft>
                <a:spcPts val="2000"/>
              </a:spcAft>
            </a:pPr>
            <a:r>
              <a:rPr lang="en-US" sz="1600" i="1" dirty="0">
                <a:solidFill>
                  <a:prstClr val="black">
                    <a:lumMod val="75000"/>
                    <a:lumOff val="25000"/>
                  </a:prstClr>
                </a:solidFill>
                <a:latin typeface="Segoe UI" panose="020B0502040204020203" pitchFamily="34" charset="0"/>
                <a:cs typeface="Segoe UI" panose="020B0502040204020203" pitchFamily="34" charset="0"/>
              </a:rPr>
              <a:t>Turning a hand-written “5” into a matrix of numbers, each representing a pixel. </a:t>
            </a:r>
          </a:p>
        </p:txBody>
      </p:sp>
    </p:spTree>
    <p:extLst>
      <p:ext uri="{BB962C8B-B14F-4D97-AF65-F5344CB8AC3E}">
        <p14:creationId xmlns:p14="http://schemas.microsoft.com/office/powerpoint/2010/main" val="14425558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D911D2-DCA2-43A3-B923-711877BDF69B}"/>
              </a:ext>
            </a:extLst>
          </p:cNvPr>
          <p:cNvSpPr>
            <a:spLocks noGrp="1"/>
          </p:cNvSpPr>
          <p:nvPr>
            <p:ph idx="1"/>
          </p:nvPr>
        </p:nvSpPr>
        <p:spPr>
          <a:xfrm>
            <a:off x="604433" y="1604211"/>
            <a:ext cx="5173043" cy="4572752"/>
          </a:xfrm>
        </p:spPr>
        <p:txBody>
          <a:bodyPr vert="horz" lIns="91440" tIns="45720" rIns="91440" bIns="45720" rtlCol="0" anchor="t">
            <a:normAutofit/>
          </a:bodyPr>
          <a:lstStyle/>
          <a:p>
            <a:pPr>
              <a:lnSpc>
                <a:spcPct val="110000"/>
              </a:lnSpc>
              <a:buNone/>
            </a:pPr>
            <a:r>
              <a:rPr lang="en-US" sz="1400" b="1" dirty="0"/>
              <a:t>Sunday, March 18, 2018 </a:t>
            </a:r>
          </a:p>
          <a:p>
            <a:pPr>
              <a:lnSpc>
                <a:spcPct val="110000"/>
              </a:lnSpc>
              <a:buNone/>
            </a:pPr>
            <a:r>
              <a:rPr lang="en-US" sz="1400" b="1" dirty="0"/>
              <a:t>9:58 PM </a:t>
            </a:r>
          </a:p>
          <a:p>
            <a:pPr>
              <a:lnSpc>
                <a:spcPct val="110000"/>
              </a:lnSpc>
              <a:buNone/>
            </a:pPr>
            <a:r>
              <a:rPr lang="en-US" sz="1400" b="1" dirty="0"/>
              <a:t>Tempe, Arizona </a:t>
            </a:r>
          </a:p>
          <a:p>
            <a:pPr>
              <a:lnSpc>
                <a:spcPct val="110000"/>
              </a:lnSpc>
              <a:buNone/>
            </a:pPr>
            <a:r>
              <a:rPr lang="en-US" sz="1400" dirty="0"/>
              <a:t>Uber deployed a modified 2017 Volvo XC90 into a geofenced route for testing. </a:t>
            </a:r>
          </a:p>
          <a:p>
            <a:pPr>
              <a:lnSpc>
                <a:spcPct val="110000"/>
              </a:lnSpc>
              <a:buNone/>
            </a:pPr>
            <a:r>
              <a:rPr lang="en-US" sz="1400" dirty="0"/>
              <a:t>The vehicle was engaged in autonomous operation but had a human operator monitoring. </a:t>
            </a:r>
          </a:p>
          <a:p>
            <a:pPr>
              <a:lnSpc>
                <a:spcPct val="110000"/>
              </a:lnSpc>
              <a:buNone/>
            </a:pPr>
            <a:r>
              <a:rPr lang="en-US" sz="1400" dirty="0"/>
              <a:t>A pedestrian jaywalking a bicycle started crossing Mill Avenue and into a collision path with the vehicle. </a:t>
            </a:r>
          </a:p>
          <a:p>
            <a:pPr>
              <a:lnSpc>
                <a:spcPct val="110000"/>
              </a:lnSpc>
              <a:buNone/>
            </a:pPr>
            <a:r>
              <a:rPr lang="en-US" sz="1400" dirty="0"/>
              <a:t>The vehicle was engaged in autonomous operation and failed to slow, fatally striking the pedestrian at 39 MPH. </a:t>
            </a:r>
            <a:endParaRPr lang="en-US" sz="1400" dirty="0">
              <a:cs typeface="Segoe UI"/>
            </a:endParaRPr>
          </a:p>
        </p:txBody>
      </p:sp>
      <p:sp>
        <p:nvSpPr>
          <p:cNvPr id="3" name="Title 2">
            <a:extLst>
              <a:ext uri="{FF2B5EF4-FFF2-40B4-BE49-F238E27FC236}">
                <a16:creationId xmlns:a16="http://schemas.microsoft.com/office/drawing/2014/main" id="{7B70B60C-0249-472D-868F-42EB2924975A}"/>
              </a:ext>
            </a:extLst>
          </p:cNvPr>
          <p:cNvSpPr>
            <a:spLocks noGrp="1"/>
          </p:cNvSpPr>
          <p:nvPr>
            <p:ph type="title"/>
          </p:nvPr>
        </p:nvSpPr>
        <p:spPr/>
        <p:txBody>
          <a:bodyPr/>
          <a:lstStyle/>
          <a:p>
            <a:r>
              <a:rPr lang="en-US" dirty="0"/>
              <a:t>Setting the Stage </a:t>
            </a:r>
          </a:p>
        </p:txBody>
      </p:sp>
      <p:pic>
        <p:nvPicPr>
          <p:cNvPr id="5" name="Picture 4">
            <a:extLst>
              <a:ext uri="{FF2B5EF4-FFF2-40B4-BE49-F238E27FC236}">
                <a16:creationId xmlns:a16="http://schemas.microsoft.com/office/drawing/2014/main" id="{BB7F8B44-FB46-4F33-8E6B-8BC4A1C715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29628" y="1461988"/>
            <a:ext cx="4614165" cy="4153480"/>
          </a:xfrm>
          <a:prstGeom prst="rect">
            <a:avLst/>
          </a:prstGeom>
        </p:spPr>
      </p:pic>
    </p:spTree>
    <p:extLst>
      <p:ext uri="{BB962C8B-B14F-4D97-AF65-F5344CB8AC3E}">
        <p14:creationId xmlns:p14="http://schemas.microsoft.com/office/powerpoint/2010/main" val="584629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D911D2-DCA2-43A3-B923-711877BDF69B}"/>
              </a:ext>
            </a:extLst>
          </p:cNvPr>
          <p:cNvSpPr>
            <a:spLocks noGrp="1"/>
          </p:cNvSpPr>
          <p:nvPr>
            <p:ph idx="1"/>
          </p:nvPr>
        </p:nvSpPr>
        <p:spPr>
          <a:xfrm>
            <a:off x="604434" y="1324052"/>
            <a:ext cx="5993876" cy="5208422"/>
          </a:xfrm>
        </p:spPr>
        <p:txBody>
          <a:bodyPr vert="horz" lIns="91440" tIns="45720" rIns="91440" bIns="45720" rtlCol="0" anchor="t">
            <a:noAutofit/>
          </a:bodyPr>
          <a:lstStyle/>
          <a:p>
            <a:pPr>
              <a:lnSpc>
                <a:spcPct val="100000"/>
              </a:lnSpc>
              <a:spcAft>
                <a:spcPts val="600"/>
              </a:spcAft>
              <a:buNone/>
            </a:pPr>
            <a:r>
              <a:rPr lang="en-US" sz="1300" b="1" dirty="0"/>
              <a:t>The vehicle was equipped to be “self-driving” and had the following sensors: </a:t>
            </a:r>
          </a:p>
          <a:p>
            <a:pPr marL="285750" indent="-285750">
              <a:lnSpc>
                <a:spcPct val="100000"/>
              </a:lnSpc>
              <a:spcAft>
                <a:spcPts val="600"/>
              </a:spcAft>
            </a:pPr>
            <a:r>
              <a:rPr lang="en-US" sz="1300" dirty="0"/>
              <a:t>Forward/side facing cameras</a:t>
            </a:r>
          </a:p>
          <a:p>
            <a:pPr marL="285750" indent="-285750">
              <a:lnSpc>
                <a:spcPct val="100000"/>
              </a:lnSpc>
              <a:spcAft>
                <a:spcPts val="600"/>
              </a:spcAft>
            </a:pPr>
            <a:r>
              <a:rPr lang="en-US" sz="1300" dirty="0"/>
              <a:t>Radar and ultrasonic</a:t>
            </a:r>
          </a:p>
          <a:p>
            <a:pPr marL="285750" indent="-285750">
              <a:lnSpc>
                <a:spcPct val="100000"/>
              </a:lnSpc>
              <a:spcAft>
                <a:spcPts val="600"/>
              </a:spcAft>
            </a:pPr>
            <a:r>
              <a:rPr lang="en-US" sz="1300" dirty="0"/>
              <a:t>LIDAR</a:t>
            </a:r>
          </a:p>
          <a:p>
            <a:pPr marL="285750" indent="-285750">
              <a:lnSpc>
                <a:spcPct val="100000"/>
              </a:lnSpc>
              <a:spcAft>
                <a:spcPts val="600"/>
              </a:spcAft>
            </a:pPr>
            <a:r>
              <a:rPr lang="en-US" sz="1300" dirty="0"/>
              <a:t>Telemetry, positioning, monitoring, and telecommunications</a:t>
            </a:r>
          </a:p>
          <a:p>
            <a:pPr>
              <a:lnSpc>
                <a:spcPct val="100000"/>
              </a:lnSpc>
              <a:spcAft>
                <a:spcPts val="600"/>
              </a:spcAft>
              <a:buNone/>
            </a:pPr>
            <a:r>
              <a:rPr lang="en-US" sz="1300" b="1" dirty="0"/>
              <a:t>The system relied on detailed mapping data and localization to identify speed limits and appropriate lanes. </a:t>
            </a:r>
          </a:p>
          <a:p>
            <a:pPr>
              <a:lnSpc>
                <a:spcPct val="100000"/>
              </a:lnSpc>
              <a:spcAft>
                <a:spcPts val="600"/>
              </a:spcAft>
              <a:buNone/>
            </a:pPr>
            <a:r>
              <a:rPr lang="en-US" sz="1300" b="1" dirty="0"/>
              <a:t>LIDAR, followed by computer vision, was heavily instrumental for object detection and classification, as well as create a map of the designated route up to 238 feet. </a:t>
            </a:r>
          </a:p>
          <a:p>
            <a:pPr>
              <a:lnSpc>
                <a:spcPct val="100000"/>
              </a:lnSpc>
              <a:spcAft>
                <a:spcPts val="600"/>
              </a:spcAft>
              <a:buNone/>
            </a:pPr>
            <a:r>
              <a:rPr lang="en-US" sz="1300" b="1" dirty="0"/>
              <a:t>Ultrasonic sensors with 16 foot range detected immediate obstacles for collision avoidance. </a:t>
            </a:r>
          </a:p>
          <a:p>
            <a:pPr>
              <a:lnSpc>
                <a:spcPct val="100000"/>
              </a:lnSpc>
              <a:spcAft>
                <a:spcPts val="600"/>
              </a:spcAft>
              <a:buNone/>
            </a:pPr>
            <a:r>
              <a:rPr lang="en-US" sz="1300" dirty="0"/>
              <a:t>The operator was tasked with intervening when automation failed, and she was  distracted by her phone right before the accident. </a:t>
            </a:r>
          </a:p>
          <a:p>
            <a:pPr>
              <a:lnSpc>
                <a:spcPct val="100000"/>
              </a:lnSpc>
              <a:spcAft>
                <a:spcPts val="600"/>
              </a:spcAft>
              <a:buNone/>
            </a:pPr>
            <a:r>
              <a:rPr lang="en-US" sz="1300" dirty="0"/>
              <a:t>The automation was fully engaged for 19 minutes prior to the collision.</a:t>
            </a:r>
          </a:p>
        </p:txBody>
      </p:sp>
      <p:sp>
        <p:nvSpPr>
          <p:cNvPr id="3" name="Title 2">
            <a:extLst>
              <a:ext uri="{FF2B5EF4-FFF2-40B4-BE49-F238E27FC236}">
                <a16:creationId xmlns:a16="http://schemas.microsoft.com/office/drawing/2014/main" id="{7B70B60C-0249-472D-868F-42EB2924975A}"/>
              </a:ext>
            </a:extLst>
          </p:cNvPr>
          <p:cNvSpPr>
            <a:spLocks noGrp="1"/>
          </p:cNvSpPr>
          <p:nvPr>
            <p:ph type="title"/>
          </p:nvPr>
        </p:nvSpPr>
        <p:spPr/>
        <p:txBody>
          <a:bodyPr/>
          <a:lstStyle/>
          <a:p>
            <a:r>
              <a:rPr lang="en-US" dirty="0"/>
              <a:t>Setting the Stage </a:t>
            </a:r>
          </a:p>
        </p:txBody>
      </p:sp>
      <p:pic>
        <p:nvPicPr>
          <p:cNvPr id="6" name="Picture 5">
            <a:extLst>
              <a:ext uri="{FF2B5EF4-FFF2-40B4-BE49-F238E27FC236}">
                <a16:creationId xmlns:a16="http://schemas.microsoft.com/office/drawing/2014/main" id="{436B94B6-046B-4A57-8C71-B77CFCA4980C}"/>
              </a:ext>
            </a:extLst>
          </p:cNvPr>
          <p:cNvPicPr>
            <a:picLocks noChangeAspect="1"/>
          </p:cNvPicPr>
          <p:nvPr/>
        </p:nvPicPr>
        <p:blipFill>
          <a:blip r:embed="rId2"/>
          <a:stretch>
            <a:fillRect/>
          </a:stretch>
        </p:blipFill>
        <p:spPr>
          <a:xfrm>
            <a:off x="6676427" y="1433779"/>
            <a:ext cx="5104921" cy="2825095"/>
          </a:xfrm>
          <a:prstGeom prst="rect">
            <a:avLst/>
          </a:prstGeom>
        </p:spPr>
      </p:pic>
    </p:spTree>
    <p:extLst>
      <p:ext uri="{BB962C8B-B14F-4D97-AF65-F5344CB8AC3E}">
        <p14:creationId xmlns:p14="http://schemas.microsoft.com/office/powerpoint/2010/main" val="13006821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0796DD-E7FF-4199-9325-9612C329C547}"/>
              </a:ext>
            </a:extLst>
          </p:cNvPr>
          <p:cNvSpPr>
            <a:spLocks noGrp="1"/>
          </p:cNvSpPr>
          <p:nvPr>
            <p:ph type="title"/>
          </p:nvPr>
        </p:nvSpPr>
        <p:spPr/>
        <p:txBody>
          <a:bodyPr/>
          <a:lstStyle/>
          <a:p>
            <a:r>
              <a:rPr lang="en-US" dirty="0"/>
              <a:t>Opening the Black Box </a:t>
            </a:r>
          </a:p>
        </p:txBody>
      </p:sp>
      <p:sp>
        <p:nvSpPr>
          <p:cNvPr id="4" name="Content Placeholder 1">
            <a:extLst>
              <a:ext uri="{FF2B5EF4-FFF2-40B4-BE49-F238E27FC236}">
                <a16:creationId xmlns:a16="http://schemas.microsoft.com/office/drawing/2014/main" id="{6B2AC8B8-2F4A-4628-88F1-D5ED2F25D2DF}"/>
              </a:ext>
            </a:extLst>
          </p:cNvPr>
          <p:cNvSpPr>
            <a:spLocks noGrp="1"/>
          </p:cNvSpPr>
          <p:nvPr>
            <p:ph idx="1"/>
          </p:nvPr>
        </p:nvSpPr>
        <p:spPr>
          <a:xfrm>
            <a:off x="604433" y="1604211"/>
            <a:ext cx="6059714" cy="4572752"/>
          </a:xfrm>
        </p:spPr>
        <p:txBody>
          <a:bodyPr>
            <a:noAutofit/>
          </a:bodyPr>
          <a:lstStyle/>
          <a:p>
            <a:pPr>
              <a:lnSpc>
                <a:spcPct val="100000"/>
              </a:lnSpc>
              <a:buNone/>
            </a:pPr>
            <a:r>
              <a:rPr lang="en-US" sz="1400" b="1" dirty="0"/>
              <a:t>6 seconds prior to impact, the vehicle LIDAR and radar pinged the pedestrian at 43 MPH. </a:t>
            </a:r>
          </a:p>
          <a:p>
            <a:pPr>
              <a:lnSpc>
                <a:spcPct val="100000"/>
              </a:lnSpc>
              <a:buNone/>
            </a:pPr>
            <a:r>
              <a:rPr lang="en-US" sz="1400" b="1" dirty="0"/>
              <a:t>However as it closed in on the pedestrian, misclassifications started to alternate:</a:t>
            </a:r>
          </a:p>
          <a:p>
            <a:pPr>
              <a:lnSpc>
                <a:spcPct val="100000"/>
              </a:lnSpc>
              <a:buNone/>
            </a:pPr>
            <a:r>
              <a:rPr lang="en-US" sz="1400" dirty="0"/>
              <a:t>“Unknown object”</a:t>
            </a:r>
          </a:p>
          <a:p>
            <a:pPr>
              <a:lnSpc>
                <a:spcPct val="100000"/>
              </a:lnSpc>
              <a:buNone/>
            </a:pPr>
            <a:r>
              <a:rPr lang="en-US" sz="1400" dirty="0"/>
              <a:t>“Vehicle”</a:t>
            </a:r>
          </a:p>
          <a:p>
            <a:pPr>
              <a:lnSpc>
                <a:spcPct val="100000"/>
              </a:lnSpc>
              <a:buNone/>
            </a:pPr>
            <a:r>
              <a:rPr lang="en-US" sz="1400" dirty="0"/>
              <a:t>“Bicycle”</a:t>
            </a:r>
          </a:p>
          <a:p>
            <a:pPr>
              <a:lnSpc>
                <a:spcPct val="100000"/>
              </a:lnSpc>
              <a:buNone/>
            </a:pPr>
            <a:r>
              <a:rPr lang="en-US" sz="1400" b="1" dirty="0"/>
              <a:t>Each misclassification caused it to predict a different trajectory and travel path based on that prescribed heuristic. </a:t>
            </a:r>
          </a:p>
          <a:p>
            <a:pPr>
              <a:lnSpc>
                <a:spcPct val="100000"/>
              </a:lnSpc>
              <a:buNone/>
            </a:pPr>
            <a:r>
              <a:rPr lang="en-US" sz="1400" b="1" dirty="0"/>
              <a:t>1.3 seconds prior to impact, the system identified the need for emergency braking, but it was disabled to reduce “erratic vehicle behavior” and rely on operator to intervene in emergencies.</a:t>
            </a:r>
          </a:p>
        </p:txBody>
      </p:sp>
      <p:pic>
        <p:nvPicPr>
          <p:cNvPr id="6" name="Picture 5">
            <a:extLst>
              <a:ext uri="{FF2B5EF4-FFF2-40B4-BE49-F238E27FC236}">
                <a16:creationId xmlns:a16="http://schemas.microsoft.com/office/drawing/2014/main" id="{99C915C6-115B-49DA-8B88-96304BEFC384}"/>
              </a:ext>
            </a:extLst>
          </p:cNvPr>
          <p:cNvPicPr>
            <a:picLocks noChangeAspect="1"/>
          </p:cNvPicPr>
          <p:nvPr/>
        </p:nvPicPr>
        <p:blipFill rotWithShape="1">
          <a:blip r:embed="rId2"/>
          <a:srcRect r="11949"/>
          <a:stretch/>
        </p:blipFill>
        <p:spPr>
          <a:xfrm>
            <a:off x="7511577" y="1433779"/>
            <a:ext cx="4021086" cy="2370871"/>
          </a:xfrm>
          <a:prstGeom prst="rect">
            <a:avLst/>
          </a:prstGeom>
        </p:spPr>
      </p:pic>
      <p:pic>
        <p:nvPicPr>
          <p:cNvPr id="8" name="Picture 7">
            <a:extLst>
              <a:ext uri="{FF2B5EF4-FFF2-40B4-BE49-F238E27FC236}">
                <a16:creationId xmlns:a16="http://schemas.microsoft.com/office/drawing/2014/main" id="{B015CAE5-F72D-41E0-8F5E-93E32C934A2C}"/>
              </a:ext>
            </a:extLst>
          </p:cNvPr>
          <p:cNvPicPr>
            <a:picLocks noChangeAspect="1"/>
          </p:cNvPicPr>
          <p:nvPr/>
        </p:nvPicPr>
        <p:blipFill>
          <a:blip r:embed="rId3"/>
          <a:stretch>
            <a:fillRect/>
          </a:stretch>
        </p:blipFill>
        <p:spPr>
          <a:xfrm>
            <a:off x="7511576" y="3963374"/>
            <a:ext cx="4021086" cy="2555457"/>
          </a:xfrm>
          <a:prstGeom prst="rect">
            <a:avLst/>
          </a:prstGeom>
        </p:spPr>
      </p:pic>
    </p:spTree>
    <p:extLst>
      <p:ext uri="{BB962C8B-B14F-4D97-AF65-F5344CB8AC3E}">
        <p14:creationId xmlns:p14="http://schemas.microsoft.com/office/powerpoint/2010/main" val="2385954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0796DD-E7FF-4199-9325-9612C329C547}"/>
              </a:ext>
            </a:extLst>
          </p:cNvPr>
          <p:cNvSpPr>
            <a:spLocks noGrp="1"/>
          </p:cNvSpPr>
          <p:nvPr>
            <p:ph type="title"/>
          </p:nvPr>
        </p:nvSpPr>
        <p:spPr/>
        <p:txBody>
          <a:bodyPr/>
          <a:lstStyle/>
          <a:p>
            <a:r>
              <a:rPr lang="en-US" dirty="0"/>
              <a:t>Opening the Black Box </a:t>
            </a:r>
          </a:p>
        </p:txBody>
      </p:sp>
      <p:sp>
        <p:nvSpPr>
          <p:cNvPr id="4" name="Content Placeholder 1">
            <a:extLst>
              <a:ext uri="{FF2B5EF4-FFF2-40B4-BE49-F238E27FC236}">
                <a16:creationId xmlns:a16="http://schemas.microsoft.com/office/drawing/2014/main" id="{6B2AC8B8-2F4A-4628-88F1-D5ED2F25D2DF}"/>
              </a:ext>
            </a:extLst>
          </p:cNvPr>
          <p:cNvSpPr>
            <a:spLocks noGrp="1"/>
          </p:cNvSpPr>
          <p:nvPr>
            <p:ph idx="1"/>
          </p:nvPr>
        </p:nvSpPr>
        <p:spPr>
          <a:xfrm>
            <a:off x="604433" y="1433779"/>
            <a:ext cx="6059714" cy="4743184"/>
          </a:xfrm>
        </p:spPr>
        <p:txBody>
          <a:bodyPr>
            <a:noAutofit/>
          </a:bodyPr>
          <a:lstStyle/>
          <a:p>
            <a:pPr>
              <a:lnSpc>
                <a:spcPct val="100000"/>
              </a:lnSpc>
              <a:buNone/>
            </a:pPr>
            <a:r>
              <a:rPr lang="en-US" sz="1400" b="1" dirty="0">
                <a:effectLst/>
                <a:latin typeface="Calibri" panose="020F0502020204030204" pitchFamily="34" charset="0"/>
              </a:rPr>
              <a:t>An important heuristic to note is “the ADS used a prioritization schema that promoted tracking by certain sensory systems over others, and that was also dependent on the recency of an observation” (Page 12). </a:t>
            </a:r>
          </a:p>
          <a:p>
            <a:pPr>
              <a:lnSpc>
                <a:spcPct val="100000"/>
              </a:lnSpc>
              <a:buNone/>
            </a:pPr>
            <a:r>
              <a:rPr lang="en-US" sz="1400" dirty="0">
                <a:latin typeface="Calibri" panose="020F0502020204030204" pitchFamily="34" charset="0"/>
              </a:rPr>
              <a:t>“</a:t>
            </a:r>
            <a:r>
              <a:rPr lang="en-US" sz="1400" dirty="0">
                <a:effectLst/>
                <a:latin typeface="Calibri" panose="020F0502020204030204" pitchFamily="34" charset="0"/>
              </a:rPr>
              <a:t>Once the ADS perception process classified a detected object, the ADS generated multiple possible trajectories—path predictions—based on the typical goal of the detected object and its tracking history” (Page 12).</a:t>
            </a:r>
          </a:p>
          <a:p>
            <a:pPr>
              <a:lnSpc>
                <a:spcPct val="100000"/>
              </a:lnSpc>
              <a:buNone/>
            </a:pPr>
            <a:r>
              <a:rPr lang="en-US" sz="1400" dirty="0">
                <a:latin typeface="Calibri" panose="020F0502020204030204" pitchFamily="34" charset="0"/>
              </a:rPr>
              <a:t>“C</a:t>
            </a:r>
            <a:r>
              <a:rPr lang="en-US" sz="1400" dirty="0">
                <a:effectLst/>
                <a:latin typeface="Calibri" panose="020F0502020204030204" pitchFamily="34" charset="0"/>
              </a:rPr>
              <a:t>ertain object classifications (“other”) were not assigned goals. Their currently detected location was viewed as static, and unless the location was directly on the path of the test vehicle, the object was not considered a possible obstacle. Pedestrians outside the vicinity of a crosswalk were also not assigned an explicit goal” (Page 13).</a:t>
            </a:r>
          </a:p>
          <a:p>
            <a:pPr>
              <a:lnSpc>
                <a:spcPct val="100000"/>
              </a:lnSpc>
              <a:buNone/>
            </a:pPr>
            <a:r>
              <a:rPr lang="en-US" sz="1400" b="1" dirty="0">
                <a:latin typeface="Calibri" panose="020F0502020204030204" pitchFamily="34" charset="0"/>
              </a:rPr>
              <a:t>The system also used heuristics based on assumed contexts: </a:t>
            </a:r>
          </a:p>
          <a:p>
            <a:pPr>
              <a:lnSpc>
                <a:spcPct val="100000"/>
              </a:lnSpc>
              <a:buNone/>
            </a:pPr>
            <a:r>
              <a:rPr lang="en-US" sz="1400" dirty="0">
                <a:effectLst/>
                <a:latin typeface="Calibri" panose="020F0502020204030204" pitchFamily="34" charset="0"/>
              </a:rPr>
              <a:t>“The system never classified her as a pedestrian—or correctly predicted her path—because she was crossing N. Mill Avenue at a location without a crosswalk, and the system design did not include consideration for jaywalking pedestrians” (Page 16). </a:t>
            </a:r>
          </a:p>
        </p:txBody>
      </p:sp>
      <p:pic>
        <p:nvPicPr>
          <p:cNvPr id="7" name="Picture 6">
            <a:extLst>
              <a:ext uri="{FF2B5EF4-FFF2-40B4-BE49-F238E27FC236}">
                <a16:creationId xmlns:a16="http://schemas.microsoft.com/office/drawing/2014/main" id="{09AE277E-764F-4174-AFA7-FDFB4DA38A32}"/>
              </a:ext>
            </a:extLst>
          </p:cNvPr>
          <p:cNvPicPr>
            <a:picLocks noChangeAspect="1"/>
          </p:cNvPicPr>
          <p:nvPr/>
        </p:nvPicPr>
        <p:blipFill rotWithShape="1">
          <a:blip r:embed="rId2"/>
          <a:srcRect l="4734" r="12663"/>
          <a:stretch/>
        </p:blipFill>
        <p:spPr>
          <a:xfrm>
            <a:off x="7010400" y="1435608"/>
            <a:ext cx="4462584" cy="2661406"/>
          </a:xfrm>
          <a:prstGeom prst="rect">
            <a:avLst/>
          </a:prstGeom>
        </p:spPr>
      </p:pic>
      <p:sp>
        <p:nvSpPr>
          <p:cNvPr id="9" name="TextBox 8">
            <a:extLst>
              <a:ext uri="{FF2B5EF4-FFF2-40B4-BE49-F238E27FC236}">
                <a16:creationId xmlns:a16="http://schemas.microsoft.com/office/drawing/2014/main" id="{6E21409F-C1F6-4C79-991B-52504AEE060B}"/>
              </a:ext>
            </a:extLst>
          </p:cNvPr>
          <p:cNvSpPr txBox="1"/>
          <p:nvPr/>
        </p:nvSpPr>
        <p:spPr>
          <a:xfrm>
            <a:off x="6916616" y="4154971"/>
            <a:ext cx="4462584" cy="914400"/>
          </a:xfrm>
          <a:prstGeom prst="rect">
            <a:avLst/>
          </a:prstGeom>
        </p:spPr>
        <p:txBody>
          <a:bodyPr vert="horz" wrap="square" lIns="91440" tIns="45720" rIns="91440" bIns="45720" rtlCol="0">
            <a:normAutofit/>
          </a:bodyPr>
          <a:lstStyle/>
          <a:p>
            <a:pPr algn="l">
              <a:spcAft>
                <a:spcPts val="2000"/>
              </a:spcAft>
            </a:pPr>
            <a:r>
              <a:rPr lang="en-US" sz="1200" err="1">
                <a:solidFill>
                  <a:prstClr val="black">
                    <a:lumMod val="75000"/>
                    <a:lumOff val="25000"/>
                  </a:prstClr>
                </a:solidFill>
                <a:latin typeface="Segoe UI" panose="020B0502040204020203" pitchFamily="34" charset="0"/>
                <a:cs typeface="Segoe UI" panose="020B0502040204020203" pitchFamily="34" charset="0"/>
              </a:rPr>
              <a:t>Yurtsever</a:t>
            </a:r>
            <a:r>
              <a:rPr lang="en-US" sz="1200">
                <a:solidFill>
                  <a:prstClr val="black">
                    <a:lumMod val="75000"/>
                    <a:lumOff val="25000"/>
                  </a:prstClr>
                </a:solidFill>
                <a:latin typeface="Segoe UI" panose="020B0502040204020203" pitchFamily="34" charset="0"/>
                <a:cs typeface="Segoe UI" panose="020B0502040204020203" pitchFamily="34" charset="0"/>
              </a:rPr>
              <a:t> et al. demonstrate object tracking at a busy intersection. Pedestrians and cyclists leave a trail of their previous path and a model points an arrow to their predicted trajectory. </a:t>
            </a:r>
          </a:p>
        </p:txBody>
      </p:sp>
      <p:sp>
        <p:nvSpPr>
          <p:cNvPr id="10" name="TextBox 9">
            <a:extLst>
              <a:ext uri="{FF2B5EF4-FFF2-40B4-BE49-F238E27FC236}">
                <a16:creationId xmlns:a16="http://schemas.microsoft.com/office/drawing/2014/main" id="{34DDD837-018E-4083-8130-19667E08536A}"/>
              </a:ext>
            </a:extLst>
          </p:cNvPr>
          <p:cNvSpPr txBox="1"/>
          <p:nvPr/>
        </p:nvSpPr>
        <p:spPr>
          <a:xfrm>
            <a:off x="250634" y="6581001"/>
            <a:ext cx="11941366" cy="276999"/>
          </a:xfrm>
          <a:prstGeom prst="rect">
            <a:avLst/>
          </a:prstGeom>
          <a:noFill/>
        </p:spPr>
        <p:txBody>
          <a:bodyPr wrap="square">
            <a:spAutoFit/>
          </a:bodyPr>
          <a:lstStyle/>
          <a:p>
            <a:r>
              <a:rPr lang="en-US" sz="1200" i="1" dirty="0">
                <a:solidFill>
                  <a:schemeClr val="bg1">
                    <a:lumMod val="65000"/>
                  </a:schemeClr>
                </a:solidFill>
                <a:effectLst/>
                <a:latin typeface="Calibri" panose="020F0502020204030204" pitchFamily="34" charset="0"/>
                <a:ea typeface="Calibri" panose="020F0502020204030204" pitchFamily="34" charset="0"/>
              </a:rPr>
              <a:t>SOURCE: Yurtsever, E., Lambert, J., Carballo, A., &amp; Takeda, K. (2020). A survey of autonomous driving: Common practices and emerging technologies. IEEE Access, 8, 58443-58469.</a:t>
            </a:r>
            <a:endParaRPr lang="en-US" sz="1200" i="1" dirty="0">
              <a:solidFill>
                <a:schemeClr val="bg1">
                  <a:lumMod val="65000"/>
                </a:schemeClr>
              </a:solidFill>
            </a:endParaRPr>
          </a:p>
        </p:txBody>
      </p:sp>
    </p:spTree>
    <p:extLst>
      <p:ext uri="{BB962C8B-B14F-4D97-AF65-F5344CB8AC3E}">
        <p14:creationId xmlns:p14="http://schemas.microsoft.com/office/powerpoint/2010/main" val="14930000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0796DD-E7FF-4199-9325-9612C329C547}"/>
              </a:ext>
            </a:extLst>
          </p:cNvPr>
          <p:cNvSpPr>
            <a:spLocks noGrp="1"/>
          </p:cNvSpPr>
          <p:nvPr>
            <p:ph type="title"/>
          </p:nvPr>
        </p:nvSpPr>
        <p:spPr/>
        <p:txBody>
          <a:bodyPr/>
          <a:lstStyle/>
          <a:p>
            <a:r>
              <a:rPr lang="en-US" dirty="0"/>
              <a:t>Opening the Black Box </a:t>
            </a:r>
          </a:p>
        </p:txBody>
      </p:sp>
      <p:sp>
        <p:nvSpPr>
          <p:cNvPr id="4" name="Content Placeholder 1">
            <a:extLst>
              <a:ext uri="{FF2B5EF4-FFF2-40B4-BE49-F238E27FC236}">
                <a16:creationId xmlns:a16="http://schemas.microsoft.com/office/drawing/2014/main" id="{6B2AC8B8-2F4A-4628-88F1-D5ED2F25D2DF}"/>
              </a:ext>
            </a:extLst>
          </p:cNvPr>
          <p:cNvSpPr>
            <a:spLocks noGrp="1"/>
          </p:cNvSpPr>
          <p:nvPr>
            <p:ph idx="1"/>
          </p:nvPr>
        </p:nvSpPr>
        <p:spPr>
          <a:xfrm>
            <a:off x="604433" y="1433779"/>
            <a:ext cx="6059714" cy="4743184"/>
          </a:xfrm>
        </p:spPr>
        <p:txBody>
          <a:bodyPr>
            <a:normAutofit fontScale="85000" lnSpcReduction="10000"/>
          </a:bodyPr>
          <a:lstStyle/>
          <a:p>
            <a:pPr>
              <a:buNone/>
            </a:pPr>
            <a:r>
              <a:rPr lang="en-US" sz="1800" b="1" dirty="0">
                <a:effectLst/>
                <a:latin typeface="Calibri" panose="020F0502020204030204" pitchFamily="34" charset="0"/>
              </a:rPr>
              <a:t>“</a:t>
            </a:r>
            <a:r>
              <a:rPr lang="en-US" sz="1800" dirty="0">
                <a:effectLst/>
                <a:latin typeface="Calibri" panose="020F0502020204030204" pitchFamily="34" charset="0"/>
              </a:rPr>
              <a:t>No alert was given to the operator when action suppression was initiated. ATG stated that it implemented action suppression because of concerns about false alarms—the ADS identifying a hazardous situation when none existed—that would cause the vehicle to engage in unnecessary extreme maneuvers. The primary countermeasure in an emergency situation was the vehicle operator, who was expected to recognize the hazard, to take control of the vehicle, and to intervene appropriately” (Page 13). </a:t>
            </a:r>
          </a:p>
          <a:p>
            <a:pPr>
              <a:buNone/>
            </a:pPr>
            <a:r>
              <a:rPr lang="en-US" sz="1800" dirty="0">
                <a:effectLst/>
                <a:latin typeface="Calibri" panose="020F0502020204030204" pitchFamily="34" charset="0"/>
              </a:rPr>
              <a:t>In other words, false positives of emergency situations would cause more problems so it was just disabled, and intervention responsibility was handed over to the driver. </a:t>
            </a:r>
          </a:p>
          <a:p>
            <a:pPr>
              <a:buNone/>
            </a:pPr>
            <a:br>
              <a:rPr lang="en-US" sz="1800" dirty="0">
                <a:latin typeface="Calibri" panose="020F0502020204030204" pitchFamily="34" charset="0"/>
              </a:rPr>
            </a:br>
            <a:endParaRPr lang="en-US" sz="1800" dirty="0">
              <a:effectLst/>
              <a:latin typeface="Calibri" panose="020F0502020204030204" pitchFamily="34" charset="0"/>
            </a:endParaRPr>
          </a:p>
        </p:txBody>
      </p:sp>
      <p:sp>
        <p:nvSpPr>
          <p:cNvPr id="8" name="Rectangle 7">
            <a:extLst>
              <a:ext uri="{FF2B5EF4-FFF2-40B4-BE49-F238E27FC236}">
                <a16:creationId xmlns:a16="http://schemas.microsoft.com/office/drawing/2014/main" id="{BF73A8CD-DA58-43B1-821E-219C494E84F5}"/>
              </a:ext>
            </a:extLst>
          </p:cNvPr>
          <p:cNvSpPr/>
          <p:nvPr/>
        </p:nvSpPr>
        <p:spPr>
          <a:xfrm>
            <a:off x="9348176" y="3536041"/>
            <a:ext cx="1656862" cy="1451708"/>
          </a:xfrm>
          <a:prstGeom prst="rect">
            <a:avLst/>
          </a:prstGeom>
          <a:solidFill>
            <a:srgbClr val="00B0F0">
              <a:alpha val="13000"/>
            </a:srgbClr>
          </a:solid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Taxi">
            <a:extLst>
              <a:ext uri="{FF2B5EF4-FFF2-40B4-BE49-F238E27FC236}">
                <a16:creationId xmlns:a16="http://schemas.microsoft.com/office/drawing/2014/main" id="{616A8F55-9976-4CF8-ABCE-0983BB7DA2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4152" y="1392283"/>
            <a:ext cx="1451708" cy="1451708"/>
          </a:xfrm>
          <a:prstGeom prst="rect">
            <a:avLst/>
          </a:prstGeom>
        </p:spPr>
      </p:pic>
      <p:sp>
        <p:nvSpPr>
          <p:cNvPr id="12" name="Isosceles Triangle 11">
            <a:extLst>
              <a:ext uri="{FF2B5EF4-FFF2-40B4-BE49-F238E27FC236}">
                <a16:creationId xmlns:a16="http://schemas.microsoft.com/office/drawing/2014/main" id="{62495E44-A7EF-4686-B628-2DC0DE8BB854}"/>
              </a:ext>
            </a:extLst>
          </p:cNvPr>
          <p:cNvSpPr/>
          <p:nvPr/>
        </p:nvSpPr>
        <p:spPr>
          <a:xfrm>
            <a:off x="9345144" y="1704548"/>
            <a:ext cx="1659893" cy="1847918"/>
          </a:xfrm>
          <a:prstGeom prst="triangle">
            <a:avLst/>
          </a:prstGeom>
          <a:solidFill>
            <a:srgbClr val="00B0F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Question Mark">
            <a:extLst>
              <a:ext uri="{FF2B5EF4-FFF2-40B4-BE49-F238E27FC236}">
                <a16:creationId xmlns:a16="http://schemas.microsoft.com/office/drawing/2014/main" id="{71578EE7-5B9F-4C9D-BAC9-83B19417F3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1290" y="3452255"/>
            <a:ext cx="914400" cy="914400"/>
          </a:xfrm>
          <a:prstGeom prst="rect">
            <a:avLst/>
          </a:prstGeom>
        </p:spPr>
      </p:pic>
      <p:grpSp>
        <p:nvGrpSpPr>
          <p:cNvPr id="14" name="Group 13">
            <a:extLst>
              <a:ext uri="{FF2B5EF4-FFF2-40B4-BE49-F238E27FC236}">
                <a16:creationId xmlns:a16="http://schemas.microsoft.com/office/drawing/2014/main" id="{4A36587A-604A-425D-BE72-DB429D375B88}"/>
              </a:ext>
            </a:extLst>
          </p:cNvPr>
          <p:cNvGrpSpPr/>
          <p:nvPr/>
        </p:nvGrpSpPr>
        <p:grpSpPr>
          <a:xfrm>
            <a:off x="9535044" y="3681454"/>
            <a:ext cx="1283125" cy="1160882"/>
            <a:chOff x="9489827" y="3643289"/>
            <a:chExt cx="1283125" cy="1160882"/>
          </a:xfrm>
        </p:grpSpPr>
        <p:pic>
          <p:nvPicPr>
            <p:cNvPr id="15" name="Graphic 14" descr="Walk">
              <a:extLst>
                <a:ext uri="{FF2B5EF4-FFF2-40B4-BE49-F238E27FC236}">
                  <a16:creationId xmlns:a16="http://schemas.microsoft.com/office/drawing/2014/main" id="{7DEC8B32-B105-4AB1-95BA-D712991F9F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17876" y="3643289"/>
              <a:ext cx="1114505" cy="1114505"/>
            </a:xfrm>
            <a:prstGeom prst="rect">
              <a:avLst/>
            </a:prstGeom>
          </p:spPr>
        </p:pic>
        <p:pic>
          <p:nvPicPr>
            <p:cNvPr id="16" name="Picture 4" descr="See the source image">
              <a:extLst>
                <a:ext uri="{FF2B5EF4-FFF2-40B4-BE49-F238E27FC236}">
                  <a16:creationId xmlns:a16="http://schemas.microsoft.com/office/drawing/2014/main" id="{C538882A-2856-4555-9B96-FC91CCD399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9827" y="4005491"/>
              <a:ext cx="1283125" cy="7986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79934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09C9E-C5A7-43BB-9992-FD63DE4ED470}"/>
              </a:ext>
            </a:extLst>
          </p:cNvPr>
          <p:cNvSpPr>
            <a:spLocks noGrp="1"/>
          </p:cNvSpPr>
          <p:nvPr>
            <p:ph type="title"/>
          </p:nvPr>
        </p:nvSpPr>
        <p:spPr>
          <a:xfrm>
            <a:off x="604434" y="456813"/>
            <a:ext cx="10983132" cy="747763"/>
          </a:xfrm>
        </p:spPr>
        <p:txBody>
          <a:bodyPr/>
          <a:lstStyle/>
          <a:p>
            <a:r>
              <a:rPr lang="en-US" dirty="0"/>
              <a:t>Opening the Black Box </a:t>
            </a:r>
          </a:p>
        </p:txBody>
      </p:sp>
      <p:sp>
        <p:nvSpPr>
          <p:cNvPr id="4" name="Content Placeholder 1">
            <a:extLst>
              <a:ext uri="{FF2B5EF4-FFF2-40B4-BE49-F238E27FC236}">
                <a16:creationId xmlns:a16="http://schemas.microsoft.com/office/drawing/2014/main" id="{C0A44B7B-EE5A-472F-A446-BE69D1A8622B}"/>
              </a:ext>
            </a:extLst>
          </p:cNvPr>
          <p:cNvSpPr txBox="1">
            <a:spLocks/>
          </p:cNvSpPr>
          <p:nvPr/>
        </p:nvSpPr>
        <p:spPr>
          <a:xfrm>
            <a:off x="604434" y="1433779"/>
            <a:ext cx="6059714" cy="474318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spcAft>
                <a:spcPts val="1200"/>
              </a:spcAft>
              <a:buSzPct val="25000"/>
              <a:buFont typeface="Segoe UI" panose="020B0502040204020203" pitchFamily="34" charset="0"/>
              <a:buChar char=" "/>
              <a:defRPr sz="1200" kern="1200">
                <a:solidFill>
                  <a:schemeClr val="tx1"/>
                </a:solidFill>
                <a:latin typeface="+mn-lt"/>
                <a:ea typeface="+mn-ea"/>
                <a:cs typeface="+mn-cs"/>
              </a:defRPr>
            </a:lvl1pPr>
            <a:lvl2pPr marL="401638" indent="7938" algn="l" defTabSz="914400" rtl="0" eaLnBrk="1" latinLnBrk="0" hangingPunct="1">
              <a:lnSpc>
                <a:spcPct val="90000"/>
              </a:lnSpc>
              <a:spcBef>
                <a:spcPts val="600"/>
              </a:spcBef>
              <a:spcAft>
                <a:spcPts val="1200"/>
              </a:spcAft>
              <a:buFont typeface="Segoe UI" panose="020B0502040204020203" pitchFamily="34" charset="0"/>
              <a:buChar char=" "/>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egoe UI" panose="020B0502040204020203" pitchFamily="34" charset="0"/>
              <a:buChar char=" "/>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r>
              <a:rPr lang="en-US" sz="1800" dirty="0">
                <a:effectLst/>
                <a:latin typeface="Calibri" panose="020F0502020204030204" pitchFamily="34" charset="0"/>
              </a:rPr>
              <a:t>“If a vehicle operator did not take control of the vehicle in an emergency and the situation remained hazardous after action suppression, the ADS response depended on whether a collision could be avoided with a maximum braking of 7 m/s and a maximum deceleration rate of 5 m/s. If a collision could be avoided with the maximum allowed braking and jerk limit, the system executed its plan and engaged braking to the maximum allowed.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“If a collision could not be avoided with the application of maximum allowed braking, the system was designed to send an auditory alert to the vehicle operator while simultaneously initiating gradual vehicle slowdown. In such circumstances, the ADS was not designed to apply maximum braking only to lessen the severity of a collision. Since the crash, ATG has changed the way the ADS responds in an emergency situation. The system will now activate maximum allowed braking for crash mitigation as well.”</a:t>
            </a:r>
          </a:p>
          <a:p>
            <a:pPr marL="0" marR="0">
              <a:spcBef>
                <a:spcPts val="0"/>
              </a:spcBef>
              <a:spcAft>
                <a:spcPts val="0"/>
              </a:spcAft>
            </a:pPr>
            <a:endParaRPr lang="en-US" sz="1800" dirty="0">
              <a:latin typeface="Calibri" panose="020F0502020204030204" pitchFamily="34" charset="0"/>
            </a:endParaRPr>
          </a:p>
          <a:p>
            <a:pPr marL="0" marR="0">
              <a:spcBef>
                <a:spcPts val="0"/>
              </a:spcBef>
              <a:spcAft>
                <a:spcPts val="0"/>
              </a:spcAft>
            </a:pPr>
            <a:r>
              <a:rPr lang="en-US" sz="1800" b="1" dirty="0">
                <a:effectLst/>
                <a:latin typeface="Calibri" panose="020F0502020204030204" pitchFamily="34" charset="0"/>
              </a:rPr>
              <a:t>QUESTION: Is this an end-to-end machine learning model? </a:t>
            </a:r>
          </a:p>
        </p:txBody>
      </p:sp>
      <p:sp>
        <p:nvSpPr>
          <p:cNvPr id="5" name="Rectangle 4">
            <a:extLst>
              <a:ext uri="{FF2B5EF4-FFF2-40B4-BE49-F238E27FC236}">
                <a16:creationId xmlns:a16="http://schemas.microsoft.com/office/drawing/2014/main" id="{3941DCDF-91D0-4840-9C64-7C83AC441D06}"/>
              </a:ext>
            </a:extLst>
          </p:cNvPr>
          <p:cNvSpPr/>
          <p:nvPr/>
        </p:nvSpPr>
        <p:spPr>
          <a:xfrm>
            <a:off x="9348176" y="3536041"/>
            <a:ext cx="1656862" cy="1451708"/>
          </a:xfrm>
          <a:prstGeom prst="rect">
            <a:avLst/>
          </a:prstGeom>
          <a:solidFill>
            <a:srgbClr val="00B0F0">
              <a:alpha val="13000"/>
            </a:srgbClr>
          </a:solid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1396CF95-5F6E-4E8A-A1EA-0C2586B10D8A}"/>
              </a:ext>
            </a:extLst>
          </p:cNvPr>
          <p:cNvSpPr/>
          <p:nvPr/>
        </p:nvSpPr>
        <p:spPr>
          <a:xfrm>
            <a:off x="9345144" y="1704548"/>
            <a:ext cx="1659893" cy="1847918"/>
          </a:xfrm>
          <a:prstGeom prst="triangle">
            <a:avLst/>
          </a:prstGeom>
          <a:solidFill>
            <a:srgbClr val="00B0F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a:extLst>
              <a:ext uri="{FF2B5EF4-FFF2-40B4-BE49-F238E27FC236}">
                <a16:creationId xmlns:a16="http://schemas.microsoft.com/office/drawing/2014/main" id="{A8B99E79-EE8E-4E06-BFC7-694058B224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1290" y="3452255"/>
            <a:ext cx="914400" cy="914400"/>
          </a:xfrm>
          <a:prstGeom prst="rect">
            <a:avLst/>
          </a:prstGeom>
        </p:spPr>
      </p:pic>
      <p:grpSp>
        <p:nvGrpSpPr>
          <p:cNvPr id="8" name="Group 7">
            <a:extLst>
              <a:ext uri="{FF2B5EF4-FFF2-40B4-BE49-F238E27FC236}">
                <a16:creationId xmlns:a16="http://schemas.microsoft.com/office/drawing/2014/main" id="{7F07FBA5-5596-4D19-9A56-4749B8494812}"/>
              </a:ext>
            </a:extLst>
          </p:cNvPr>
          <p:cNvGrpSpPr/>
          <p:nvPr/>
        </p:nvGrpSpPr>
        <p:grpSpPr>
          <a:xfrm>
            <a:off x="9535044" y="3681454"/>
            <a:ext cx="1283125" cy="1160882"/>
            <a:chOff x="9489827" y="3643289"/>
            <a:chExt cx="1283125" cy="1160882"/>
          </a:xfrm>
        </p:grpSpPr>
        <p:pic>
          <p:nvPicPr>
            <p:cNvPr id="9" name="Graphic 8" descr="Walk">
              <a:extLst>
                <a:ext uri="{FF2B5EF4-FFF2-40B4-BE49-F238E27FC236}">
                  <a16:creationId xmlns:a16="http://schemas.microsoft.com/office/drawing/2014/main" id="{4FCC6DF5-9B31-4375-9FEE-85DA7D804C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7876" y="3643289"/>
              <a:ext cx="1114505" cy="1114505"/>
            </a:xfrm>
            <a:prstGeom prst="rect">
              <a:avLst/>
            </a:prstGeom>
          </p:spPr>
        </p:pic>
        <p:pic>
          <p:nvPicPr>
            <p:cNvPr id="10" name="Picture 4" descr="See the source image">
              <a:extLst>
                <a:ext uri="{FF2B5EF4-FFF2-40B4-BE49-F238E27FC236}">
                  <a16:creationId xmlns:a16="http://schemas.microsoft.com/office/drawing/2014/main" id="{7998E3D9-EB89-46A9-8307-D548B62A80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9827" y="4005491"/>
              <a:ext cx="1283125" cy="79868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Graphic 12" descr="Taxi">
            <a:extLst>
              <a:ext uri="{FF2B5EF4-FFF2-40B4-BE49-F238E27FC236}">
                <a16:creationId xmlns:a16="http://schemas.microsoft.com/office/drawing/2014/main" id="{2005FDD2-574A-49FE-8732-6FDA1E9838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44152" y="1392283"/>
            <a:ext cx="1451708" cy="1451708"/>
          </a:xfrm>
          <a:prstGeom prst="rect">
            <a:avLst/>
          </a:prstGeom>
        </p:spPr>
      </p:pic>
    </p:spTree>
    <p:extLst>
      <p:ext uri="{BB962C8B-B14F-4D97-AF65-F5344CB8AC3E}">
        <p14:creationId xmlns:p14="http://schemas.microsoft.com/office/powerpoint/2010/main" val="31392566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4310F4-1086-40CD-95B9-EB8A6486C79C}"/>
              </a:ext>
            </a:extLst>
          </p:cNvPr>
          <p:cNvSpPr>
            <a:spLocks noGrp="1"/>
          </p:cNvSpPr>
          <p:nvPr>
            <p:ph type="title"/>
          </p:nvPr>
        </p:nvSpPr>
        <p:spPr/>
        <p:txBody>
          <a:bodyPr/>
          <a:lstStyle/>
          <a:p>
            <a:r>
              <a:rPr lang="en-US" dirty="0"/>
              <a:t>Timeline</a:t>
            </a:r>
          </a:p>
        </p:txBody>
      </p:sp>
      <p:pic>
        <p:nvPicPr>
          <p:cNvPr id="7" name="Picture 6">
            <a:extLst>
              <a:ext uri="{FF2B5EF4-FFF2-40B4-BE49-F238E27FC236}">
                <a16:creationId xmlns:a16="http://schemas.microsoft.com/office/drawing/2014/main" id="{3C947365-0A38-4AC9-8328-94EBF409A5B2}"/>
              </a:ext>
            </a:extLst>
          </p:cNvPr>
          <p:cNvPicPr>
            <a:picLocks noChangeAspect="1"/>
          </p:cNvPicPr>
          <p:nvPr/>
        </p:nvPicPr>
        <p:blipFill>
          <a:blip r:embed="rId2"/>
          <a:stretch>
            <a:fillRect/>
          </a:stretch>
        </p:blipFill>
        <p:spPr>
          <a:xfrm>
            <a:off x="534009" y="1351080"/>
            <a:ext cx="6799656" cy="5002172"/>
          </a:xfrm>
          <a:prstGeom prst="rect">
            <a:avLst/>
          </a:prstGeom>
        </p:spPr>
      </p:pic>
      <p:sp>
        <p:nvSpPr>
          <p:cNvPr id="9" name="Right Bracket 8">
            <a:extLst>
              <a:ext uri="{FF2B5EF4-FFF2-40B4-BE49-F238E27FC236}">
                <a16:creationId xmlns:a16="http://schemas.microsoft.com/office/drawing/2014/main" id="{99789D56-3CBD-42D8-BA9E-CEE06514D044}"/>
              </a:ext>
            </a:extLst>
          </p:cNvPr>
          <p:cNvSpPr/>
          <p:nvPr/>
        </p:nvSpPr>
        <p:spPr>
          <a:xfrm>
            <a:off x="7432243" y="3123590"/>
            <a:ext cx="482803" cy="3229662"/>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47316BB-84A5-4026-9118-1EA01262324B}"/>
              </a:ext>
            </a:extLst>
          </p:cNvPr>
          <p:cNvSpPr txBox="1"/>
          <p:nvPr/>
        </p:nvSpPr>
        <p:spPr>
          <a:xfrm>
            <a:off x="8112556" y="4572000"/>
            <a:ext cx="3475009" cy="914400"/>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400" b="1" dirty="0">
                <a:solidFill>
                  <a:srgbClr val="FF0000"/>
                </a:solidFill>
                <a:latin typeface="Segoe UI" panose="020B0502040204020203" pitchFamily="34" charset="0"/>
                <a:cs typeface="Segoe UI" panose="020B0502040204020203" pitchFamily="34" charset="0"/>
              </a:rPr>
              <a:t>Note this interesting progression in how the pedestrian is classified</a:t>
            </a:r>
          </a:p>
        </p:txBody>
      </p:sp>
    </p:spTree>
    <p:extLst>
      <p:ext uri="{BB962C8B-B14F-4D97-AF65-F5344CB8AC3E}">
        <p14:creationId xmlns:p14="http://schemas.microsoft.com/office/powerpoint/2010/main" val="37143449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4310F4-1086-40CD-95B9-EB8A6486C79C}"/>
              </a:ext>
            </a:extLst>
          </p:cNvPr>
          <p:cNvSpPr>
            <a:spLocks noGrp="1"/>
          </p:cNvSpPr>
          <p:nvPr>
            <p:ph type="title"/>
          </p:nvPr>
        </p:nvSpPr>
        <p:spPr/>
        <p:txBody>
          <a:bodyPr/>
          <a:lstStyle/>
          <a:p>
            <a:r>
              <a:rPr lang="en-US" dirty="0"/>
              <a:t>Timeline</a:t>
            </a:r>
          </a:p>
        </p:txBody>
      </p:sp>
      <p:pic>
        <p:nvPicPr>
          <p:cNvPr id="7" name="Picture 6">
            <a:extLst>
              <a:ext uri="{FF2B5EF4-FFF2-40B4-BE49-F238E27FC236}">
                <a16:creationId xmlns:a16="http://schemas.microsoft.com/office/drawing/2014/main" id="{3C947365-0A38-4AC9-8328-94EBF409A5B2}"/>
              </a:ext>
            </a:extLst>
          </p:cNvPr>
          <p:cNvPicPr>
            <a:picLocks noChangeAspect="1"/>
          </p:cNvPicPr>
          <p:nvPr/>
        </p:nvPicPr>
        <p:blipFill rotWithShape="1">
          <a:blip r:embed="rId2"/>
          <a:srcRect b="78739"/>
          <a:stretch/>
        </p:blipFill>
        <p:spPr>
          <a:xfrm>
            <a:off x="533832" y="1196391"/>
            <a:ext cx="6799656" cy="1063508"/>
          </a:xfrm>
          <a:prstGeom prst="rect">
            <a:avLst/>
          </a:prstGeom>
        </p:spPr>
      </p:pic>
      <p:sp>
        <p:nvSpPr>
          <p:cNvPr id="9" name="Right Bracket 8">
            <a:extLst>
              <a:ext uri="{FF2B5EF4-FFF2-40B4-BE49-F238E27FC236}">
                <a16:creationId xmlns:a16="http://schemas.microsoft.com/office/drawing/2014/main" id="{99789D56-3CBD-42D8-BA9E-CEE06514D044}"/>
              </a:ext>
            </a:extLst>
          </p:cNvPr>
          <p:cNvSpPr/>
          <p:nvPr/>
        </p:nvSpPr>
        <p:spPr>
          <a:xfrm>
            <a:off x="7432243" y="2259899"/>
            <a:ext cx="482803" cy="4542594"/>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47316BB-84A5-4026-9118-1EA01262324B}"/>
              </a:ext>
            </a:extLst>
          </p:cNvPr>
          <p:cNvSpPr txBox="1"/>
          <p:nvPr/>
        </p:nvSpPr>
        <p:spPr>
          <a:xfrm>
            <a:off x="8112556" y="4572000"/>
            <a:ext cx="3475009" cy="914400"/>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400" b="1" dirty="0">
                <a:solidFill>
                  <a:srgbClr val="FF0000"/>
                </a:solidFill>
                <a:latin typeface="Segoe UI" panose="020B0502040204020203" pitchFamily="34" charset="0"/>
                <a:cs typeface="Segoe UI" panose="020B0502040204020203" pitchFamily="34" charset="0"/>
              </a:rPr>
              <a:t>Note this interesting progression in how the pedestrian is classified</a:t>
            </a:r>
          </a:p>
        </p:txBody>
      </p:sp>
      <p:pic>
        <p:nvPicPr>
          <p:cNvPr id="4" name="Picture 3">
            <a:extLst>
              <a:ext uri="{FF2B5EF4-FFF2-40B4-BE49-F238E27FC236}">
                <a16:creationId xmlns:a16="http://schemas.microsoft.com/office/drawing/2014/main" id="{E2B37E6F-62CA-4FC1-B49B-13DBFB28EFAC}"/>
              </a:ext>
            </a:extLst>
          </p:cNvPr>
          <p:cNvPicPr>
            <a:picLocks noChangeAspect="1"/>
          </p:cNvPicPr>
          <p:nvPr/>
        </p:nvPicPr>
        <p:blipFill>
          <a:blip r:embed="rId3"/>
          <a:stretch>
            <a:fillRect/>
          </a:stretch>
        </p:blipFill>
        <p:spPr>
          <a:xfrm>
            <a:off x="583121" y="2177819"/>
            <a:ext cx="6750367" cy="2867946"/>
          </a:xfrm>
          <a:prstGeom prst="rect">
            <a:avLst/>
          </a:prstGeom>
        </p:spPr>
      </p:pic>
      <p:pic>
        <p:nvPicPr>
          <p:cNvPr id="6" name="Picture 5">
            <a:extLst>
              <a:ext uri="{FF2B5EF4-FFF2-40B4-BE49-F238E27FC236}">
                <a16:creationId xmlns:a16="http://schemas.microsoft.com/office/drawing/2014/main" id="{B11A749C-65EF-4ABC-8207-D8E30E3B31A6}"/>
              </a:ext>
            </a:extLst>
          </p:cNvPr>
          <p:cNvPicPr>
            <a:picLocks noChangeAspect="1"/>
          </p:cNvPicPr>
          <p:nvPr/>
        </p:nvPicPr>
        <p:blipFill>
          <a:blip r:embed="rId4"/>
          <a:stretch>
            <a:fillRect/>
          </a:stretch>
        </p:blipFill>
        <p:spPr>
          <a:xfrm>
            <a:off x="597907" y="5017187"/>
            <a:ext cx="6729231" cy="1785306"/>
          </a:xfrm>
          <a:prstGeom prst="rect">
            <a:avLst/>
          </a:prstGeom>
        </p:spPr>
      </p:pic>
      <p:sp>
        <p:nvSpPr>
          <p:cNvPr id="8" name="Rectangle 7">
            <a:extLst>
              <a:ext uri="{FF2B5EF4-FFF2-40B4-BE49-F238E27FC236}">
                <a16:creationId xmlns:a16="http://schemas.microsoft.com/office/drawing/2014/main" id="{E3A93648-DBE0-4E75-AD79-0AED317DEDB9}"/>
              </a:ext>
            </a:extLst>
          </p:cNvPr>
          <p:cNvSpPr/>
          <p:nvPr/>
        </p:nvSpPr>
        <p:spPr>
          <a:xfrm>
            <a:off x="4406900" y="3448050"/>
            <a:ext cx="2913888" cy="800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57299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4310F4-1086-40CD-95B9-EB8A6486C79C}"/>
              </a:ext>
            </a:extLst>
          </p:cNvPr>
          <p:cNvSpPr>
            <a:spLocks noGrp="1"/>
          </p:cNvSpPr>
          <p:nvPr>
            <p:ph type="title"/>
          </p:nvPr>
        </p:nvSpPr>
        <p:spPr/>
        <p:txBody>
          <a:bodyPr/>
          <a:lstStyle/>
          <a:p>
            <a:r>
              <a:rPr lang="en-US" dirty="0"/>
              <a:t>Timeline</a:t>
            </a:r>
          </a:p>
        </p:txBody>
      </p:sp>
      <p:pic>
        <p:nvPicPr>
          <p:cNvPr id="7" name="Picture 6">
            <a:extLst>
              <a:ext uri="{FF2B5EF4-FFF2-40B4-BE49-F238E27FC236}">
                <a16:creationId xmlns:a16="http://schemas.microsoft.com/office/drawing/2014/main" id="{3C947365-0A38-4AC9-8328-94EBF409A5B2}"/>
              </a:ext>
            </a:extLst>
          </p:cNvPr>
          <p:cNvPicPr>
            <a:picLocks noChangeAspect="1"/>
          </p:cNvPicPr>
          <p:nvPr/>
        </p:nvPicPr>
        <p:blipFill rotWithShape="1">
          <a:blip r:embed="rId2"/>
          <a:srcRect b="79679"/>
          <a:stretch/>
        </p:blipFill>
        <p:spPr>
          <a:xfrm>
            <a:off x="549249" y="1358700"/>
            <a:ext cx="6799656" cy="1016472"/>
          </a:xfrm>
          <a:prstGeom prst="rect">
            <a:avLst/>
          </a:prstGeom>
        </p:spPr>
      </p:pic>
      <p:sp>
        <p:nvSpPr>
          <p:cNvPr id="9" name="Right Bracket 8">
            <a:extLst>
              <a:ext uri="{FF2B5EF4-FFF2-40B4-BE49-F238E27FC236}">
                <a16:creationId xmlns:a16="http://schemas.microsoft.com/office/drawing/2014/main" id="{99789D56-3CBD-42D8-BA9E-CEE06514D044}"/>
              </a:ext>
            </a:extLst>
          </p:cNvPr>
          <p:cNvSpPr/>
          <p:nvPr/>
        </p:nvSpPr>
        <p:spPr>
          <a:xfrm>
            <a:off x="7432243" y="2458538"/>
            <a:ext cx="482803" cy="3803728"/>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47316BB-84A5-4026-9118-1EA01262324B}"/>
              </a:ext>
            </a:extLst>
          </p:cNvPr>
          <p:cNvSpPr txBox="1"/>
          <p:nvPr/>
        </p:nvSpPr>
        <p:spPr>
          <a:xfrm>
            <a:off x="8112556" y="4572000"/>
            <a:ext cx="3475009" cy="914400"/>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400" b="1" dirty="0">
                <a:solidFill>
                  <a:srgbClr val="FF0000"/>
                </a:solidFill>
                <a:latin typeface="Segoe UI" panose="020B0502040204020203" pitchFamily="34" charset="0"/>
                <a:cs typeface="Segoe UI" panose="020B0502040204020203" pitchFamily="34" charset="0"/>
              </a:rPr>
              <a:t>Note this interesting progression in how the pedestrian is classified. </a:t>
            </a:r>
          </a:p>
        </p:txBody>
      </p:sp>
      <p:pic>
        <p:nvPicPr>
          <p:cNvPr id="4" name="Picture 3">
            <a:extLst>
              <a:ext uri="{FF2B5EF4-FFF2-40B4-BE49-F238E27FC236}">
                <a16:creationId xmlns:a16="http://schemas.microsoft.com/office/drawing/2014/main" id="{728E4D20-D9FB-4CF3-80BA-C8EF80908F87}"/>
              </a:ext>
            </a:extLst>
          </p:cNvPr>
          <p:cNvPicPr>
            <a:picLocks noChangeAspect="1"/>
          </p:cNvPicPr>
          <p:nvPr/>
        </p:nvPicPr>
        <p:blipFill>
          <a:blip r:embed="rId3"/>
          <a:stretch>
            <a:fillRect/>
          </a:stretch>
        </p:blipFill>
        <p:spPr>
          <a:xfrm>
            <a:off x="604434" y="2367552"/>
            <a:ext cx="6729231" cy="3894714"/>
          </a:xfrm>
          <a:prstGeom prst="rect">
            <a:avLst/>
          </a:prstGeom>
        </p:spPr>
      </p:pic>
    </p:spTree>
    <p:extLst>
      <p:ext uri="{BB962C8B-B14F-4D97-AF65-F5344CB8AC3E}">
        <p14:creationId xmlns:p14="http://schemas.microsoft.com/office/powerpoint/2010/main" val="15280371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F3E268-E5A7-49F5-8E53-F47A341B84C7}"/>
              </a:ext>
            </a:extLst>
          </p:cNvPr>
          <p:cNvSpPr/>
          <p:nvPr/>
        </p:nvSpPr>
        <p:spPr>
          <a:xfrm>
            <a:off x="253068" y="266350"/>
            <a:ext cx="11685864" cy="632529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307217EF-38ED-41D7-A48F-E5F945386A0D}"/>
              </a:ext>
            </a:extLst>
          </p:cNvPr>
          <p:cNvSpPr>
            <a:spLocks noGrp="1"/>
          </p:cNvSpPr>
          <p:nvPr>
            <p:ph type="title"/>
          </p:nvPr>
        </p:nvSpPr>
        <p:spPr>
          <a:xfrm>
            <a:off x="2465146" y="1440179"/>
            <a:ext cx="7261707" cy="3977640"/>
          </a:xfrm>
        </p:spPr>
        <p:txBody>
          <a:bodyPr>
            <a:noAutofit/>
          </a:bodyPr>
          <a:lstStyle/>
          <a:p>
            <a:pPr algn="ctr"/>
            <a:r>
              <a:rPr lang="en-US" sz="3200" b="1" dirty="0">
                <a:solidFill>
                  <a:schemeClr val="bg1"/>
                </a:solidFill>
              </a:rPr>
              <a:t>DISCUSSION</a:t>
            </a:r>
            <a:r>
              <a:rPr lang="en-US" sz="3200" dirty="0">
                <a:solidFill>
                  <a:schemeClr val="bg1"/>
                </a:solidFill>
              </a:rPr>
              <a:t>:</a:t>
            </a:r>
            <a:br>
              <a:rPr lang="en-US" sz="3200" dirty="0">
                <a:solidFill>
                  <a:schemeClr val="bg1"/>
                </a:solidFill>
              </a:rPr>
            </a:br>
            <a:br>
              <a:rPr lang="en-US" sz="3200" dirty="0">
                <a:solidFill>
                  <a:schemeClr val="bg1"/>
                </a:solidFill>
              </a:rPr>
            </a:br>
            <a:r>
              <a:rPr lang="en-US" sz="3200" dirty="0">
                <a:solidFill>
                  <a:schemeClr val="bg1"/>
                </a:solidFill>
              </a:rPr>
              <a:t>What went wrong on a machine learning and software level? </a:t>
            </a:r>
            <a:br>
              <a:rPr lang="en-US" sz="3200" dirty="0">
                <a:solidFill>
                  <a:schemeClr val="bg1"/>
                </a:solidFill>
              </a:rPr>
            </a:br>
            <a:br>
              <a:rPr lang="en-US" sz="3200" dirty="0">
                <a:solidFill>
                  <a:schemeClr val="bg1"/>
                </a:solidFill>
              </a:rPr>
            </a:br>
            <a:r>
              <a:rPr lang="en-US" sz="3200" dirty="0">
                <a:solidFill>
                  <a:schemeClr val="bg1"/>
                </a:solidFill>
              </a:rPr>
              <a:t>What might have remedied the issue? </a:t>
            </a:r>
          </a:p>
        </p:txBody>
      </p:sp>
    </p:spTree>
    <p:extLst>
      <p:ext uri="{BB962C8B-B14F-4D97-AF65-F5344CB8AC3E}">
        <p14:creationId xmlns:p14="http://schemas.microsoft.com/office/powerpoint/2010/main" val="620616044"/>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15457</TotalTime>
  <Words>12873</Words>
  <Application>Microsoft Macintosh PowerPoint</Application>
  <PresentationFormat>Widescreen</PresentationFormat>
  <Paragraphs>866</Paragraphs>
  <Slides>104</Slides>
  <Notes>27</Notes>
  <HiddenSlides>0</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7" baseType="lpstr">
      <vt:lpstr>Arial</vt:lpstr>
      <vt:lpstr>BlinkMacSystemFont</vt:lpstr>
      <vt:lpstr>Calibri</vt:lpstr>
      <vt:lpstr>Cambria Math</vt:lpstr>
      <vt:lpstr>Consolas</vt:lpstr>
      <vt:lpstr>Georgia</vt:lpstr>
      <vt:lpstr>Helvetica</vt:lpstr>
      <vt:lpstr>JetBrains Mono</vt:lpstr>
      <vt:lpstr>Segoe UI</vt:lpstr>
      <vt:lpstr>Segoe UI Light</vt:lpstr>
      <vt:lpstr>YouTube Sans</vt:lpstr>
      <vt:lpstr>WelcomeDoc</vt:lpstr>
      <vt:lpstr>Worksheet</vt:lpstr>
      <vt:lpstr>Deep Learning for Beginners</vt:lpstr>
      <vt:lpstr>Where Are Neural Networks Used?</vt:lpstr>
      <vt:lpstr>Common Types of Neural Networks</vt:lpstr>
      <vt:lpstr>ChatGPT Example </vt:lpstr>
      <vt:lpstr>Applied Example: Computer Vision</vt:lpstr>
      <vt:lpstr>A Scikit-Learn Neural Network to Recognize Handwritten Digits</vt:lpstr>
      <vt:lpstr>Scenario: Computer Vision Basics</vt:lpstr>
      <vt:lpstr>Preparing and Scaling Data</vt:lpstr>
      <vt:lpstr>Preparing Data for Machine Learning </vt:lpstr>
      <vt:lpstr>Converting to Numbers</vt:lpstr>
      <vt:lpstr>Rescaling</vt:lpstr>
      <vt:lpstr>Standardization</vt:lpstr>
      <vt:lpstr>Unit Vector Normalization</vt:lpstr>
      <vt:lpstr>Selecting Features Automatically</vt:lpstr>
      <vt:lpstr>Selecting Features Automatically</vt:lpstr>
      <vt:lpstr>Testing and Validation</vt:lpstr>
      <vt:lpstr>A Note About Overfitting</vt:lpstr>
      <vt:lpstr>A Note About Overfitting</vt:lpstr>
      <vt:lpstr>Manifold Hypothesis </vt:lpstr>
      <vt:lpstr>Manifold Hypothesis </vt:lpstr>
      <vt:lpstr>Manifold Hypothesis </vt:lpstr>
      <vt:lpstr>Manifold Hypothesis </vt:lpstr>
      <vt:lpstr>Manifold Hypothesis </vt:lpstr>
      <vt:lpstr>Manifold Hypothesis </vt:lpstr>
      <vt:lpstr>Learn More About Manifold Hypothesis</vt:lpstr>
      <vt:lpstr>Training and Testing Data</vt:lpstr>
      <vt:lpstr>Cross-Validation</vt:lpstr>
      <vt:lpstr>Cross-Validation</vt:lpstr>
      <vt:lpstr>Cross-Validation</vt:lpstr>
      <vt:lpstr>Random Fold Validation</vt:lpstr>
      <vt:lpstr>Which Validation to Use? </vt:lpstr>
      <vt:lpstr>A Stratified Validation in Scikit-Learn</vt:lpstr>
      <vt:lpstr>Validation Data</vt:lpstr>
      <vt:lpstr>Random Seeding</vt:lpstr>
      <vt:lpstr>Random Seeding a 3-Fold Split for Reproducibility</vt:lpstr>
      <vt:lpstr>Why “Accuracy” is a Bad Measure for Classification</vt:lpstr>
      <vt:lpstr>Confusion Matrix</vt:lpstr>
      <vt:lpstr>Confusion Matrix</vt:lpstr>
      <vt:lpstr>ROC and AUC</vt:lpstr>
      <vt:lpstr>ROC and AUC</vt:lpstr>
      <vt:lpstr>Scenario: Validating a Model </vt:lpstr>
      <vt:lpstr>Exercise 5</vt:lpstr>
      <vt:lpstr>Validation Pitfalls</vt:lpstr>
      <vt:lpstr>Violence and Video Games</vt:lpstr>
      <vt:lpstr>Violence and Video Games</vt:lpstr>
      <vt:lpstr>Violence and Video Games</vt:lpstr>
      <vt:lpstr>Discovering Bayes Theorem</vt:lpstr>
      <vt:lpstr>Discovering Bayes Theorem</vt:lpstr>
      <vt:lpstr>Visualizing Bayes Theorem (Not to Scale) </vt:lpstr>
      <vt:lpstr>Bayes and the Confusion Matrix </vt:lpstr>
      <vt:lpstr>Bayes and the Confusion Matrix </vt:lpstr>
      <vt:lpstr>Bayes and the Confusion Matrix </vt:lpstr>
      <vt:lpstr>Bayes and the Confusion Matrix</vt:lpstr>
      <vt:lpstr>Bayes and the Confusion Matrix </vt:lpstr>
      <vt:lpstr>Bayes and the Confusion Matrix </vt:lpstr>
      <vt:lpstr>P-Values and Statistical Significance</vt:lpstr>
      <vt:lpstr>P-Hacking</vt:lpstr>
      <vt:lpstr>P-Hacking</vt:lpstr>
      <vt:lpstr>P-Hacking</vt:lpstr>
      <vt:lpstr>PowerPoint Presentation</vt:lpstr>
      <vt:lpstr>Going Out in the Wild: Selection Bias</vt:lpstr>
      <vt:lpstr>Going Out in the Wild: The Problem with Outliers</vt:lpstr>
      <vt:lpstr>Going Out in the Wild: The Problem with Outliers</vt:lpstr>
      <vt:lpstr>Going Out in the Wild: The S-Curve</vt:lpstr>
      <vt:lpstr>Going Out in the Wild: The S-Curve</vt:lpstr>
      <vt:lpstr>Going Out in the Wild: Adversarial Attacks</vt:lpstr>
      <vt:lpstr>Going Out in the Wild: The Problem with Outliers</vt:lpstr>
      <vt:lpstr>Going Out in the Wild: Data Rot</vt:lpstr>
      <vt:lpstr>Going Out in the Wild: Data Rot</vt:lpstr>
      <vt:lpstr>Going Out in the Wild: Data Entry and Correction</vt:lpstr>
      <vt:lpstr>Going Out in the Wild: The Gap </vt:lpstr>
      <vt:lpstr>Deep Learning in Larger Systems</vt:lpstr>
      <vt:lpstr>Modular versus End-to-End Systems</vt:lpstr>
      <vt:lpstr>Modular versus End-to-End Systems</vt:lpstr>
      <vt:lpstr>End-to-End Systems</vt:lpstr>
      <vt:lpstr>End-to-End Systems</vt:lpstr>
      <vt:lpstr>Modular Systems</vt:lpstr>
      <vt:lpstr>Reinforcement Learning</vt:lpstr>
      <vt:lpstr>The Simulation-to-Reality Gap </vt:lpstr>
      <vt:lpstr>EXERCISE:  DARPA Heron Challenge</vt:lpstr>
      <vt:lpstr>DARPA Heron Challenge (2020)</vt:lpstr>
      <vt:lpstr>DARPA Heron Challenge (2020) </vt:lpstr>
      <vt:lpstr>DARPA Heron Challenge (2020)</vt:lpstr>
      <vt:lpstr>DARPA Heron Challenge (2020)</vt:lpstr>
      <vt:lpstr>Games and AI Research</vt:lpstr>
      <vt:lpstr>Quote from Francis Chollet</vt:lpstr>
      <vt:lpstr>Quote from Francis Chollet (continued)</vt:lpstr>
      <vt:lpstr>CASE STUDY: Uber Tempe Incident</vt:lpstr>
      <vt:lpstr>Uber Tempe Accident </vt:lpstr>
      <vt:lpstr>Setting the Stage </vt:lpstr>
      <vt:lpstr>Setting the Stage </vt:lpstr>
      <vt:lpstr>Opening the Black Box </vt:lpstr>
      <vt:lpstr>Opening the Black Box </vt:lpstr>
      <vt:lpstr>Opening the Black Box </vt:lpstr>
      <vt:lpstr>Opening the Black Box </vt:lpstr>
      <vt:lpstr>Timeline</vt:lpstr>
      <vt:lpstr>Timeline</vt:lpstr>
      <vt:lpstr>Timeline</vt:lpstr>
      <vt:lpstr>DISCUSSION:  What went wrong on a machine learning and software level?   What might have remedied the issue? </vt:lpstr>
      <vt:lpstr>What Caused the Hazard? (No Human Factors)</vt:lpstr>
      <vt:lpstr>Lessons Learned (Technical Factors)</vt:lpstr>
      <vt:lpstr>Section VII Resources</vt:lpstr>
      <vt:lpstr>Great Books to Learn More About Machine Learning  </vt:lpstr>
      <vt:lpstr>3Blue1Brown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362</cp:revision>
  <dcterms:created xsi:type="dcterms:W3CDTF">2019-03-03T21:22:54Z</dcterms:created>
  <dcterms:modified xsi:type="dcterms:W3CDTF">2022-12-12T21:36:10Z</dcterms:modified>
  <cp:version/>
</cp:coreProperties>
</file>